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05" r:id="rId1"/>
  </p:sldMasterIdLst>
  <p:notesMasterIdLst>
    <p:notesMasterId r:id="rId14"/>
  </p:notesMasterIdLst>
  <p:sldIdLst>
    <p:sldId id="256" r:id="rId2"/>
    <p:sldId id="397" r:id="rId3"/>
    <p:sldId id="257" r:id="rId4"/>
    <p:sldId id="258" r:id="rId5"/>
    <p:sldId id="388" r:id="rId6"/>
    <p:sldId id="389" r:id="rId7"/>
    <p:sldId id="390" r:id="rId8"/>
    <p:sldId id="391" r:id="rId9"/>
    <p:sldId id="392" r:id="rId10"/>
    <p:sldId id="396" r:id="rId11"/>
    <p:sldId id="259" r:id="rId12"/>
    <p:sldId id="38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FFCC"/>
    <a:srgbClr val="FF99FF"/>
    <a:srgbClr val="C3E2ED"/>
    <a:srgbClr val="EFC7EA"/>
    <a:srgbClr val="33CCCC"/>
    <a:srgbClr val="FFFF66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12" y="360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FC741-07B0-494B-B54F-24D246AE25D4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76303-0679-4463-9CBC-C9A780C8C94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867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D4D0-4070-4897-BDD5-B006B3441205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534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6835F-B81B-42FD-9D2A-C34FCDB5EBAB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6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7EA1-C40F-419E-BEC0-B76E648A8E03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317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A4FB-215A-495B-AFA1-89C8A9DB02DB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6848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15A93-1BCE-4C21-B01C-9D2A7A7799AB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345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63D14-C72D-49F0-B0CF-BE53F7C3C565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17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7E61-A391-4F99-B792-BBD62B5400CE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995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AA207-9F1B-4A20-AA82-3F749A8C36C2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7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3ECF8-7DFB-4D67-9969-654F3EB77469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193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93E-E361-4740-B4E6-41D950680C66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13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9262D-430A-4CD5-9CFB-D9E545D61BDE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70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B0F6-A4DE-4529-B6BE-40EB27A856AA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042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BFDB-25E6-4C3D-90C8-E3BEFC3DECFB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9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02578-F4D7-4AEA-B459-CBFC788807D0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2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965D3-06D3-463C-B1BC-B930A268CF27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32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FA22-2244-4453-8E63-74E3E6B27975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544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1A540-69C0-4A20-B528-472FE1A4CC21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03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3BDD231-51E7-4078-9FCC-D1927A967D88}" type="datetime1">
              <a:rPr lang="en-US" altLang="zh-TW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3364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  <p:sldLayoutId id="2147483920" r:id="rId15"/>
    <p:sldLayoutId id="2147483921" r:id="rId16"/>
    <p:sldLayoutId id="214748392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196967134306" TargetMode="External"/><Relationship Id="rId2" Type="http://schemas.openxmlformats.org/officeDocument/2006/relationships/hyperlink" Target="https://www.ce.tku.edu.tw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.docx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Microsoft_Excel_97-2003_Worksheet.xls"/><Relationship Id="rId1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info.ais.tku.edu.tw/MvcLicense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74E095-6AD5-4C42-9A49-FAE0F8E81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轉學生抵免、</a:t>
            </a:r>
            <a:b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選課及畢業學分相關事宜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B19CAA4-D039-4B44-869E-BF0823885E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淡江大學土木工程學系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FEF0846-B80E-4DB3-A4BA-D779AEA32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712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4DAFDFF4-8D82-4216-B3BF-067798E410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98635"/>
              </p:ext>
            </p:extLst>
          </p:nvPr>
        </p:nvGraphicFramePr>
        <p:xfrm>
          <a:off x="523875" y="1560815"/>
          <a:ext cx="8080374" cy="514478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9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5926">
                <a:tc>
                  <a:txBody>
                    <a:bodyPr/>
                    <a:lstStyle/>
                    <a:p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抵免英文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)&amp;(</a:t>
                      </a:r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二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800" kern="12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抵免英文</a:t>
                      </a:r>
                      <a:r>
                        <a:rPr kumimoji="0" lang="en-US" altLang="zh-TW" sz="1800" kern="12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800" kern="12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kumimoji="0" lang="en-US" altLang="zh-TW" sz="1800" kern="12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學測英文成績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級分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級分</a:t>
                      </a: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指考英文成績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大考中心成績前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5%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大考中心成績前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10%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全民英檢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(GEPT)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中高級複試以上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中高級初試以上</a:t>
                      </a: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多益測驗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(TOEIC)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800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分以上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750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分以上</a:t>
                      </a: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托福網路測驗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(TOEFL </a:t>
                      </a:r>
                      <a:r>
                        <a:rPr lang="en-US" altLang="zh-TW" sz="1800" dirty="0" err="1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iBT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分以上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分以上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872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國際英語測驗</a:t>
                      </a:r>
                      <a:r>
                        <a:rPr lang="en-US" altLang="zh-TW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(IELTS)</a:t>
                      </a:r>
                      <a:endParaRPr lang="zh-TW" altLang="en-US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6.5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級以上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級以上</a:t>
                      </a: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9504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劍橋大學英語能力認證分級測驗</a:t>
                      </a:r>
                      <a:endParaRPr lang="en-US" altLang="zh-TW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16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(Cambridge Main Suite)</a:t>
                      </a:r>
                      <a:endParaRPr lang="zh-TW" altLang="en-US" sz="16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4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Certificate in Advanced</a:t>
                      </a:r>
                      <a:r>
                        <a:rPr lang="en-US" altLang="zh-TW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English</a:t>
                      </a:r>
                      <a:r>
                        <a:rPr lang="zh-TW" altLang="en-US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TW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(CAE)</a:t>
                      </a:r>
                      <a:r>
                        <a:rPr lang="zh-TW" altLang="en-US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以上</a:t>
                      </a:r>
                      <a:endParaRPr lang="zh-TW" altLang="en-US" sz="14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4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First Certificate in</a:t>
                      </a:r>
                      <a:r>
                        <a:rPr lang="en-US" altLang="zh-TW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English</a:t>
                      </a:r>
                      <a:r>
                        <a:rPr lang="zh-TW" altLang="en-US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TW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(FCE)</a:t>
                      </a:r>
                      <a:r>
                        <a:rPr lang="zh-TW" altLang="en-US" sz="1400" baseline="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以上</a:t>
                      </a:r>
                      <a:endParaRPr lang="zh-TW" altLang="en-US" sz="14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1253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劍橋大學國際商務英語能力測驗</a:t>
                      </a:r>
                      <a:endParaRPr lang="en-US" altLang="zh-TW" sz="18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160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(BULATS)</a:t>
                      </a:r>
                      <a:endParaRPr lang="zh-TW" altLang="en-US" sz="1600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Level 4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以上</a:t>
                      </a:r>
                    </a:p>
                  </a:txBody>
                  <a:tcPr marL="91436" marR="91436" marT="45716" marB="4571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Level 3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以上</a:t>
                      </a:r>
                    </a:p>
                  </a:txBody>
                  <a:tcPr marL="91436" marR="91436" marT="45716" marB="45716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6872">
                <a:tc gridSpan="3"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境外生、駐外人員子女，得持相關英文程度證明文件提出申請。</a:t>
                      </a:r>
                    </a:p>
                  </a:txBody>
                  <a:tcPr marL="91436" marR="91436" marT="45716" marB="45716"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anchor="ctr"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標題 1">
            <a:extLst>
              <a:ext uri="{FF2B5EF4-FFF2-40B4-BE49-F238E27FC236}">
                <a16:creationId xmlns:a16="http://schemas.microsoft.com/office/drawing/2014/main" id="{63773E56-892A-431F-803C-6C5BF4900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免修英文申請條件</a:t>
            </a:r>
            <a:r>
              <a:rPr lang="en-US" altLang="zh-TW" sz="24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符合下列其一條件</a:t>
            </a:r>
            <a:r>
              <a:rPr lang="en-US" altLang="zh-TW" sz="24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3600" dirty="0">
              <a:solidFill>
                <a:srgbClr val="EFC7EA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13F38F-A3EC-449B-9E1C-CFFC0170FD3C}"/>
              </a:ext>
            </a:extLst>
          </p:cNvPr>
          <p:cNvSpPr/>
          <p:nvPr/>
        </p:nvSpPr>
        <p:spPr>
          <a:xfrm>
            <a:off x="505511" y="1073964"/>
            <a:ext cx="72764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TW" altLang="en-US" sz="2000" b="1" dirty="0">
                <a:solidFill>
                  <a:srgbClr val="FFC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須於入學當學期開學後兩週內申請。</a:t>
            </a:r>
            <a:endParaRPr lang="en-US" altLang="zh-TW" sz="2000" b="1" dirty="0">
              <a:solidFill>
                <a:srgbClr val="FFC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3A95EC8-6EB7-4D9C-BF05-17FC2E12F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系上公告資訊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12" y="1247775"/>
            <a:ext cx="8388314" cy="5333427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系辦公佈欄</a:t>
            </a: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工學大樓</a:t>
            </a: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樓</a:t>
            </a: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淡江大學土木工程學系系網</a:t>
            </a:r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1950" indent="0">
              <a:spcBef>
                <a:spcPts val="0"/>
              </a:spcBef>
              <a:buNone/>
            </a:pPr>
            <a:r>
              <a:rPr lang="en-US" altLang="zh-TW" sz="2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https://www.ce.tku.edu.tw/</a:t>
            </a:r>
            <a:endParaRPr lang="en-US" altLang="zh-TW" sz="28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1950" indent="0">
              <a:spcBef>
                <a:spcPts val="0"/>
              </a:spcBef>
              <a:buNone/>
            </a:pPr>
            <a:endParaRPr lang="en-US" altLang="zh-TW" sz="28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Facebook</a:t>
            </a:r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「淡江大學土木工程學系</a:t>
            </a: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系所公告</a:t>
            </a: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1950" indent="0">
              <a:buNone/>
            </a:pPr>
            <a:r>
              <a:rPr lang="en-US" altLang="zh-TW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https://www.facebook.com/groups/196967134306</a:t>
            </a:r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CE4C05-5D6B-4A7E-9771-2CF567CD2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3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>
            <a:extLst>
              <a:ext uri="{FF2B5EF4-FFF2-40B4-BE49-F238E27FC236}">
                <a16:creationId xmlns:a16="http://schemas.microsoft.com/office/drawing/2014/main" id="{30B4B54A-E059-4159-BA91-C94E1F07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1"/>
          <a:stretch>
            <a:fillRect/>
          </a:stretch>
        </p:blipFill>
        <p:spPr bwMode="auto">
          <a:xfrm>
            <a:off x="727075" y="2498118"/>
            <a:ext cx="7680325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矩形 6">
            <a:extLst>
              <a:ext uri="{FF2B5EF4-FFF2-40B4-BE49-F238E27FC236}">
                <a16:creationId xmlns:a16="http://schemas.microsoft.com/office/drawing/2014/main" id="{A8F860E7-0716-4D89-983F-C8449D212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31" y="967007"/>
            <a:ext cx="81871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9pPr>
          </a:lstStyle>
          <a:p>
            <a:pPr marL="0" eaLnBrk="1" hangingPunct="1">
              <a:spcBef>
                <a:spcPct val="0"/>
              </a:spcBef>
              <a:buClr>
                <a:srgbClr val="CC0000"/>
              </a:buClr>
              <a:buSzTx/>
              <a:buFont typeface="Wingdings 2" panose="05020102010507070707" pitchFamily="18" charset="2"/>
              <a:buNone/>
            </a:pP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常用表單如</a:t>
            </a:r>
            <a:r>
              <a:rPr lang="en-US" altLang="zh-TW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</a:p>
          <a:p>
            <a:pPr marL="0" eaLnBrk="1" hangingPunct="1">
              <a:spcBef>
                <a:spcPct val="0"/>
              </a:spcBef>
              <a:buClr>
                <a:srgbClr val="CC0000"/>
              </a:buClr>
              <a:buSzTx/>
              <a:buFont typeface="Wingdings 2" panose="05020102010507070707" pitchFamily="18" charset="2"/>
              <a:buNone/>
            </a:pP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學生報告用紙、必修課程加簽單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學生選課報告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暑修報名表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科目替代申請表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通識核心加簽單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英文</a:t>
            </a:r>
            <a:r>
              <a:rPr lang="en-US" altLang="zh-TW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、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英文</a:t>
            </a:r>
            <a:r>
              <a:rPr lang="en-US" altLang="zh-TW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加選申請表等，皆可由淡江大學首頁搜尋</a:t>
            </a:r>
          </a:p>
        </p:txBody>
      </p:sp>
      <p:pic>
        <p:nvPicPr>
          <p:cNvPr id="12" name="Picture 10">
            <a:extLst>
              <a:ext uri="{FF2B5EF4-FFF2-40B4-BE49-F238E27FC236}">
                <a16:creationId xmlns:a16="http://schemas.microsoft.com/office/drawing/2014/main" id="{A16242F7-CA75-407B-BC00-E8D621C4E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7" r="15192" b="77713"/>
          <a:stretch>
            <a:fillRect/>
          </a:stretch>
        </p:blipFill>
        <p:spPr bwMode="auto">
          <a:xfrm>
            <a:off x="731838" y="2490180"/>
            <a:ext cx="38449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橢圓 12">
            <a:extLst>
              <a:ext uri="{FF2B5EF4-FFF2-40B4-BE49-F238E27FC236}">
                <a16:creationId xmlns:a16="http://schemas.microsoft.com/office/drawing/2014/main" id="{9150C433-FD58-4B40-8115-2C9D37DE82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78213" y="3842730"/>
            <a:ext cx="1022350" cy="720725"/>
          </a:xfrm>
          <a:prstGeom prst="ellipse">
            <a:avLst/>
          </a:prstGeom>
          <a:noFill/>
          <a:ln w="28575">
            <a:solidFill>
              <a:srgbClr val="0000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zh-TW" altLang="en-US" sz="2000" b="1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28686" name="Picture 14">
            <a:extLst>
              <a:ext uri="{FF2B5EF4-FFF2-40B4-BE49-F238E27FC236}">
                <a16:creationId xmlns:a16="http://schemas.microsoft.com/office/drawing/2014/main" id="{746C6933-120B-40B4-8D63-28371FAB5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7" r="13982" b="70404"/>
          <a:stretch>
            <a:fillRect/>
          </a:stretch>
        </p:blipFill>
        <p:spPr bwMode="auto">
          <a:xfrm>
            <a:off x="5364163" y="2490180"/>
            <a:ext cx="304641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橢圓 17">
            <a:extLst>
              <a:ext uri="{FF2B5EF4-FFF2-40B4-BE49-F238E27FC236}">
                <a16:creationId xmlns:a16="http://schemas.microsoft.com/office/drawing/2014/main" id="{1A0FE9CD-1612-458B-B043-3D70DEC84F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27763" y="3641118"/>
            <a:ext cx="1789112" cy="1260475"/>
          </a:xfrm>
          <a:prstGeom prst="ellipse">
            <a:avLst/>
          </a:prstGeom>
          <a:noFill/>
          <a:ln w="28575">
            <a:solidFill>
              <a:srgbClr val="0000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zh-TW" altLang="en-US" sz="2000" b="1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EBF847AE-2F00-481C-BB44-4388E2856698}"/>
              </a:ext>
            </a:extLst>
          </p:cNvPr>
          <p:cNvCxnSpPr/>
          <p:nvPr/>
        </p:nvCxnSpPr>
        <p:spPr>
          <a:xfrm>
            <a:off x="4500563" y="4145943"/>
            <a:ext cx="1727200" cy="0"/>
          </a:xfrm>
          <a:prstGeom prst="straightConnector1">
            <a:avLst/>
          </a:prstGeom>
          <a:ln w="38100">
            <a:solidFill>
              <a:srgbClr val="0000FF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7" name="Picture 15">
            <a:extLst>
              <a:ext uri="{FF2B5EF4-FFF2-40B4-BE49-F238E27FC236}">
                <a16:creationId xmlns:a16="http://schemas.microsoft.com/office/drawing/2014/main" id="{45F6756A-B30F-4CE9-B46B-DC16E8CA7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1"/>
          <a:stretch>
            <a:fillRect/>
          </a:stretch>
        </p:blipFill>
        <p:spPr bwMode="auto">
          <a:xfrm>
            <a:off x="684213" y="2504248"/>
            <a:ext cx="78613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標題 1">
            <a:extLst>
              <a:ext uri="{FF2B5EF4-FFF2-40B4-BE49-F238E27FC236}">
                <a16:creationId xmlns:a16="http://schemas.microsoft.com/office/drawing/2014/main" id="{EAFC3972-1416-4229-8E08-92DA2ED15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各式表單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0300483-31FA-4CE4-825C-35A0B6171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pPr algn="l"/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目錄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104181"/>
            <a:ext cx="8252476" cy="555541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轉學生報到注意事項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抵免流程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畢業學分規定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英文畢業門檻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選課時間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擋修相關規定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免修英文申請條件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系上公告資訊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TW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各式表單</a:t>
            </a: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en-US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endParaRPr lang="zh-TW" altLang="zh-TW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AE0DD743-DCE1-41D0-98CF-CF3722A8C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27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pPr algn="l"/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轉學生報到注意事項</a:t>
            </a:r>
            <a:r>
              <a:rPr lang="en-US" altLang="zh-TW" sz="2800" dirty="0">
                <a:solidFill>
                  <a:srgbClr val="EFC7EA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(1/2)</a:t>
            </a:r>
            <a:endParaRPr lang="zh-TW" altLang="en-US" sz="3600" dirty="0">
              <a:solidFill>
                <a:srgbClr val="EFC7EA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12" y="1104181"/>
            <a:ext cx="8388314" cy="5753819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抵免相關</a:t>
            </a:r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抵免以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一次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為限</a:t>
            </a:r>
            <a:endParaRPr lang="zh-TW" altLang="zh-TW" sz="2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注意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學年度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畢業規定</a:t>
            </a:r>
            <a:endParaRPr lang="zh-TW" altLang="zh-TW" sz="2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詳閱</a:t>
            </a:r>
            <a:r>
              <a:rPr lang="zh-TW" altLang="zh-TW" sz="2200" b="1" u="sng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抵免規定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再進系統抵免，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不及格勿填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，報到後一週開始填寫</a:t>
            </a:r>
            <a:endParaRPr lang="zh-TW" altLang="zh-TW" sz="2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查詢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欲抵免之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歷年課程資料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365125">
              <a:spcBef>
                <a:spcPts val="0"/>
              </a:spcBef>
              <a:buNone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淡江首頁→學生→校務行政系統→查詢課程資料（含歷年）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核心科目抵免對照表</a:t>
            </a:r>
            <a:endParaRPr lang="zh-TW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資料務必填寫完整，送出後不可再修改，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未填寫完整一律退件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填寫完畢送出後請</a:t>
            </a:r>
            <a:r>
              <a:rPr lang="zh-TW" altLang="zh-TW" sz="2200" b="1" u="sng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主動至系辦詢問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後續流程</a:t>
            </a:r>
            <a:endParaRPr lang="zh-TW" altLang="zh-TW" sz="2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系辦來電顯示</a:t>
            </a:r>
            <a:r>
              <a:rPr lang="en-US" altLang="zh-TW" sz="2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26209747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，一定要接，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回撥請撥</a:t>
            </a:r>
            <a:r>
              <a:rPr lang="en-US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26215656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轉</a:t>
            </a:r>
            <a:r>
              <a:rPr lang="en-US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2611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en-US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2571</a:t>
            </a:r>
            <a:endParaRPr lang="zh-TW" altLang="zh-TW" sz="22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實驗課選課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需找助教填單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– 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工程材料實驗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土壤力學實驗</a:t>
            </a:r>
            <a:endParaRPr lang="zh-TW" altLang="zh-TW" sz="2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CEA53E2B-D647-4B35-9062-32C570F334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040251"/>
              </p:ext>
            </p:extLst>
          </p:nvPr>
        </p:nvGraphicFramePr>
        <p:xfrm>
          <a:off x="3140015" y="224098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Acrobat Document" showAsIcon="1" r:id="rId3" imgW="914400" imgH="771480" progId="AcroExch.Document.DC">
                  <p:embed/>
                </p:oleObj>
              </mc:Choice>
              <mc:Fallback>
                <p:oleObj name="Acrobat Document" showAsIcon="1" r:id="rId3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0015" y="2240981"/>
                        <a:ext cx="914400" cy="771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C9F10659-31BE-4C7D-AB40-09AB17496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663881"/>
              </p:ext>
            </p:extLst>
          </p:nvPr>
        </p:nvGraphicFramePr>
        <p:xfrm>
          <a:off x="3191773" y="398109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Acrobat Document" showAsIcon="1" r:id="rId5" imgW="914400" imgH="771480" progId="AcroExch.Document.DC">
                  <p:embed/>
                </p:oleObj>
              </mc:Choice>
              <mc:Fallback>
                <p:oleObj name="Acrobat Document" showAsIcon="1" r:id="rId5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91773" y="398109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A25643C3-9571-49BE-8185-19F9205878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292133"/>
              </p:ext>
            </p:extLst>
          </p:nvPr>
        </p:nvGraphicFramePr>
        <p:xfrm>
          <a:off x="2915728" y="124031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Acrobat Document" showAsIcon="1" r:id="rId7" imgW="914400" imgH="771480" progId="AcroExch.Document.DC">
                  <p:embed/>
                </p:oleObj>
              </mc:Choice>
              <mc:Fallback>
                <p:oleObj name="Acrobat Document" showAsIcon="1" r:id="rId7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5728" y="124031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2F6DADED-14A7-4A1C-BEE9-5234AE198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931691"/>
              </p:ext>
            </p:extLst>
          </p:nvPr>
        </p:nvGraphicFramePr>
        <p:xfrm>
          <a:off x="3648973" y="124031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Acrobat Document" showAsIcon="1" r:id="rId9" imgW="914400" imgH="771480" progId="AcroExch.Document.DC">
                  <p:embed/>
                </p:oleObj>
              </mc:Choice>
              <mc:Fallback>
                <p:oleObj name="Acrobat Document" showAsIcon="1" r:id="rId9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8973" y="124031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89E9103C-0088-4D31-A69C-C156F8F90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756028"/>
              </p:ext>
            </p:extLst>
          </p:nvPr>
        </p:nvGraphicFramePr>
        <p:xfrm>
          <a:off x="2144383" y="124031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Acrobat Document" showAsIcon="1" r:id="rId11" imgW="914400" imgH="771480" progId="AcroExch.Document.DC">
                  <p:embed/>
                </p:oleObj>
              </mc:Choice>
              <mc:Fallback>
                <p:oleObj name="Acrobat Document" showAsIcon="1" r:id="rId11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44383" y="124031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投影片編號版面配置區 9">
            <a:extLst>
              <a:ext uri="{FF2B5EF4-FFF2-40B4-BE49-F238E27FC236}">
                <a16:creationId xmlns:a16="http://schemas.microsoft.com/office/drawing/2014/main" id="{C72A2E2F-CF78-4093-ACB9-1A6BCD867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88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轉學生報到注意事項</a:t>
            </a:r>
            <a:r>
              <a:rPr lang="en-US" altLang="zh-TW" sz="2800" dirty="0">
                <a:solidFill>
                  <a:srgbClr val="EFC7EA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(2/2)</a:t>
            </a:r>
            <a:endParaRPr lang="zh-TW" altLang="en-US" sz="3600" dirty="0">
              <a:solidFill>
                <a:srgbClr val="EFC7EA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12" y="1104181"/>
            <a:ext cx="8388314" cy="5753819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rgbClr val="C3E2ED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選課相關</a:t>
            </a:r>
            <a:endParaRPr lang="en-US" altLang="zh-TW" sz="2800" b="1" dirty="0">
              <a:solidFill>
                <a:srgbClr val="C3E2ED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網路選課系統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5125" indent="0">
              <a:spcBef>
                <a:spcPts val="0"/>
              </a:spcBef>
              <a:buNone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淡江首頁→學生→網路選課系統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課程查詢系統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5125" indent="0">
              <a:spcBef>
                <a:spcPts val="0"/>
              </a:spcBef>
              <a:buNone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淡江首頁→學生→課程查詢系統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必選修科目開課年級等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參考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marL="365125" indent="0">
              <a:spcBef>
                <a:spcPts val="0"/>
              </a:spcBef>
              <a:buNone/>
            </a:pPr>
            <a:r>
              <a:rPr lang="zh-TW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必選修科目表、必修科目自審表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選課時間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擋修規定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應</a:t>
            </a:r>
            <a:r>
              <a:rPr lang="zh-TW" altLang="en-US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力</a:t>
            </a:r>
            <a:r>
              <a:rPr lang="zh-TW" altLang="en-US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、材</a:t>
            </a:r>
            <a:r>
              <a:rPr lang="zh-TW" altLang="en-US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料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力</a:t>
            </a:r>
            <a:r>
              <a:rPr lang="zh-TW" altLang="en-US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</a:t>
            </a:r>
            <a:r>
              <a:rPr lang="zh-TW" altLang="zh-TW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、基礎工程數學</a:t>
            </a:r>
            <a:endParaRPr lang="en-US" altLang="zh-TW" sz="22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免修英文申請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體育選課注意事項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大學學習、社團實作及參與執行認證、通識教育課程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等選課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F50669C2-3684-4C28-8BCD-17D5A90FB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114101"/>
              </p:ext>
            </p:extLst>
          </p:nvPr>
        </p:nvGraphicFramePr>
        <p:xfrm>
          <a:off x="4779033" y="188254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Acrobat Document" showAsIcon="1" r:id="rId3" imgW="914400" imgH="771480" progId="AcroExch.Document.DC">
                  <p:embed/>
                </p:oleObj>
              </mc:Choice>
              <mc:Fallback>
                <p:oleObj name="Acrobat Document" showAsIcon="1" r:id="rId3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9033" y="188254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ABDB4B69-6BFE-43EB-80D5-717488AEE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790832"/>
              </p:ext>
            </p:extLst>
          </p:nvPr>
        </p:nvGraphicFramePr>
        <p:xfrm>
          <a:off x="4796286" y="272262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Acrobat Document" showAsIcon="1" r:id="rId5" imgW="914400" imgH="771480" progId="AcroExch.Document.DC">
                  <p:embed/>
                </p:oleObj>
              </mc:Choice>
              <mc:Fallback>
                <p:oleObj name="Acrobat Document" showAsIcon="1" r:id="rId5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6286" y="272262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4EE9C363-7060-4EAF-B175-6541967AD9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58098"/>
              </p:ext>
            </p:extLst>
          </p:nvPr>
        </p:nvGraphicFramePr>
        <p:xfrm>
          <a:off x="4701396" y="353154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Document" showAsIcon="1" r:id="rId7" imgW="914400" imgH="771480" progId="Word.Document.12">
                  <p:embed/>
                </p:oleObj>
              </mc:Choice>
              <mc:Fallback>
                <p:oleObj name="Document" showAsIcon="1" r:id="rId7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01396" y="353154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B84037F2-E4AF-4A44-B5A0-1876C75422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762883"/>
              </p:ext>
            </p:extLst>
          </p:nvPr>
        </p:nvGraphicFramePr>
        <p:xfrm>
          <a:off x="5615796" y="353154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Worksheet" showAsIcon="1" r:id="rId9" imgW="914400" imgH="771480" progId="Excel.Sheet.8">
                  <p:embed/>
                </p:oleObj>
              </mc:Choice>
              <mc:Fallback>
                <p:oleObj name="Worksheet" showAsIcon="1" r:id="rId9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15796" y="353154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38616E00-974A-410F-A7F4-8F12FEEF8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471320"/>
              </p:ext>
            </p:extLst>
          </p:nvPr>
        </p:nvGraphicFramePr>
        <p:xfrm>
          <a:off x="2983302" y="568292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Acrobat Document" showAsIcon="1" r:id="rId11" imgW="914400" imgH="771480" progId="AcroExch.Document.DC">
                  <p:embed/>
                </p:oleObj>
              </mc:Choice>
              <mc:Fallback>
                <p:oleObj name="Acrobat Document" showAsIcon="1" r:id="rId11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83302" y="5682921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6E0FD75D-7887-4856-BDD2-84DA1B2994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033197"/>
              </p:ext>
            </p:extLst>
          </p:nvPr>
        </p:nvGraphicFramePr>
        <p:xfrm>
          <a:off x="1857375" y="412908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Acrobat Document" showAsIcon="1" r:id="rId13" imgW="914400" imgH="771480" progId="AcroExch.Document.DC">
                  <p:embed/>
                </p:oleObj>
              </mc:Choice>
              <mc:Fallback>
                <p:oleObj name="Acrobat Document" showAsIcon="1" r:id="rId13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57375" y="412908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投影片編號版面配置區 9">
            <a:extLst>
              <a:ext uri="{FF2B5EF4-FFF2-40B4-BE49-F238E27FC236}">
                <a16:creationId xmlns:a16="http://schemas.microsoft.com/office/drawing/2014/main" id="{ADC26A88-AF1D-415B-8726-C9FEE86D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949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pPr algn="l"/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抵免流程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12" y="1104181"/>
            <a:ext cx="8388314" cy="5555411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至本系辦公室報到諮詢學分抵免、選課等相關資訊並及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另繳交成績單正本一份予系辦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詳閱</a:t>
            </a:r>
            <a:r>
              <a:rPr lang="zh-TW" altLang="zh-TW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抵免規定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再進系統抵免，</a:t>
            </a:r>
            <a:r>
              <a:rPr lang="zh-TW" altLang="zh-TW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不及格勿填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於學校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報到後一週開始填寫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，其中可透過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校務行政系統→查詢課程資料（含歷年）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、核心科目抵免對照表、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必選修科目表、必修科目自審表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等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查詢欲抵免課程的相關資訊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，以利填寫至抵免系統。</a:t>
            </a:r>
            <a:endParaRPr lang="en-US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填寫完畢送出後請</a:t>
            </a:r>
            <a:r>
              <a:rPr lang="zh-TW" altLang="zh-TW" sz="2200" u="sng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主動至系辦詢問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待系審核後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會電話通知</a:t>
            </a:r>
            <a:r>
              <a:rPr lang="zh-TW" altLang="zh-TW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後續流程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，如有需至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其他單位會簽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之科目，請攜帶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原學校之課程大綱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成績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等相關證明，以及系辦所給予的抵免表單至各單位承辦人審核簽章，完成後再繳交至系辦。</a:t>
            </a:r>
            <a:endParaRPr lang="en-US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待系二次審核後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會再次通知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確認抵免科目及學分</a:t>
            </a:r>
            <a:r>
              <a:rPr lang="zh-TW" altLang="en-US" sz="2200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，確認無誤簽名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後，系上會將資料送至註冊組，待註冊組審核過後將可查詢抵免狀態。</a:t>
            </a:r>
            <a:endParaRPr lang="en-US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zh-TW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AE0DD743-DCE1-41D0-98CF-CF3722A8C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660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pPr algn="l"/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畢業學分規定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5C5188D-6129-4100-98AF-8E871DDDD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07561"/>
              </p:ext>
            </p:extLst>
          </p:nvPr>
        </p:nvGraphicFramePr>
        <p:xfrm>
          <a:off x="569343" y="1043799"/>
          <a:ext cx="8003158" cy="56791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{F5AB1C69-6EDB-4FF4-983F-18BD219EF322}</a:tableStyleId>
              </a:tblPr>
              <a:tblGrid>
                <a:gridCol w="1109236">
                  <a:extLst>
                    <a:ext uri="{9D8B030D-6E8A-4147-A177-3AD203B41FA5}">
                      <a16:colId xmlns:a16="http://schemas.microsoft.com/office/drawing/2014/main" val="3134198635"/>
                    </a:ext>
                  </a:extLst>
                </a:gridCol>
                <a:gridCol w="1166862">
                  <a:extLst>
                    <a:ext uri="{9D8B030D-6E8A-4147-A177-3AD203B41FA5}">
                      <a16:colId xmlns:a16="http://schemas.microsoft.com/office/drawing/2014/main" val="3212812359"/>
                    </a:ext>
                  </a:extLst>
                </a:gridCol>
                <a:gridCol w="1247746">
                  <a:extLst>
                    <a:ext uri="{9D8B030D-6E8A-4147-A177-3AD203B41FA5}">
                      <a16:colId xmlns:a16="http://schemas.microsoft.com/office/drawing/2014/main" val="1090208812"/>
                    </a:ext>
                  </a:extLst>
                </a:gridCol>
                <a:gridCol w="2252806">
                  <a:extLst>
                    <a:ext uri="{9D8B030D-6E8A-4147-A177-3AD203B41FA5}">
                      <a16:colId xmlns:a16="http://schemas.microsoft.com/office/drawing/2014/main" val="889356583"/>
                    </a:ext>
                  </a:extLst>
                </a:gridCol>
                <a:gridCol w="2226508">
                  <a:extLst>
                    <a:ext uri="{9D8B030D-6E8A-4147-A177-3AD203B41FA5}">
                      <a16:colId xmlns:a16="http://schemas.microsoft.com/office/drawing/2014/main" val="1080084252"/>
                    </a:ext>
                  </a:extLst>
                </a:gridCol>
              </a:tblGrid>
              <a:tr h="734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入</a:t>
                      </a:r>
                      <a:r>
                        <a:rPr lang="en-US" sz="1400" b="1" kern="1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sz="1400" b="1" kern="1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 年 度</a:t>
                      </a: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組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別</a:t>
                      </a: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畢業學分</a:t>
                      </a: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必修學分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校必修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系必修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最低選修學分</a:t>
                      </a:r>
                    </a:p>
                  </a:txBody>
                  <a:tcPr marL="27039" marR="27039" marT="0" marB="0" anchor="ctr"/>
                </a:tc>
                <a:extLst>
                  <a:ext uri="{0D108BD9-81ED-4DB2-BD59-A6C34878D82A}">
                    <a16:rowId xmlns:a16="http://schemas.microsoft.com/office/drawing/2014/main" val="4085022028"/>
                  </a:ext>
                </a:extLst>
              </a:tr>
              <a:tr h="69608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102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103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104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105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工設組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146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100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本組選修需修滿</a:t>
                      </a:r>
                      <a:r>
                        <a:rPr lang="en-US" sz="14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zh-TW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自由選修</a:t>
                      </a:r>
                      <a:r>
                        <a:rPr lang="en-US" sz="1200" b="1" kern="1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需修滿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</a:txBody>
                  <a:tcPr marL="27039" marR="27039" marT="0" marB="0" anchor="ctr"/>
                </a:tc>
                <a:extLst>
                  <a:ext uri="{0D108BD9-81ED-4DB2-BD59-A6C34878D82A}">
                    <a16:rowId xmlns:a16="http://schemas.microsoft.com/office/drawing/2014/main" val="4124046426"/>
                  </a:ext>
                </a:extLst>
              </a:tr>
              <a:tr h="69608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營企組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146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101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45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本組選修需修滿</a:t>
                      </a:r>
                      <a:r>
                        <a:rPr lang="en-US" sz="14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自由選修</a:t>
                      </a:r>
                      <a:r>
                        <a:rPr lang="en-US" sz="1200" b="1" kern="1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需修滿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</a:txBody>
                  <a:tcPr marL="27039" marR="27039" marT="0" marB="0" anchor="ctr"/>
                </a:tc>
                <a:extLst>
                  <a:ext uri="{0D108BD9-81ED-4DB2-BD59-A6C34878D82A}">
                    <a16:rowId xmlns:a16="http://schemas.microsoft.com/office/drawing/2014/main" val="2828952102"/>
                  </a:ext>
                </a:extLst>
              </a:tr>
              <a:tr h="69608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工設組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141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95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本組選修需修滿</a:t>
                      </a:r>
                      <a:r>
                        <a:rPr lang="en-US" sz="14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自由選修</a:t>
                      </a:r>
                      <a:r>
                        <a:rPr lang="en-US" sz="1200" b="1" kern="1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需修滿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</a:txBody>
                  <a:tcPr marL="27039" marR="27039" marT="0" marB="0" anchor="ctr"/>
                </a:tc>
                <a:extLst>
                  <a:ext uri="{0D108BD9-81ED-4DB2-BD59-A6C34878D82A}">
                    <a16:rowId xmlns:a16="http://schemas.microsoft.com/office/drawing/2014/main" val="1322684228"/>
                  </a:ext>
                </a:extLst>
              </a:tr>
              <a:tr h="69608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營企組</a:t>
                      </a:r>
                      <a:endParaRPr lang="zh-TW" sz="1400" b="1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141</a:t>
                      </a:r>
                      <a:endParaRPr lang="zh-TW" sz="1400" b="1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96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45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本組選修需修滿</a:t>
                      </a:r>
                      <a:r>
                        <a:rPr lang="en-US" sz="14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自由選修</a:t>
                      </a:r>
                      <a:r>
                        <a:rPr lang="en-US" sz="1200" b="1" kern="1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需修滿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</a:txBody>
                  <a:tcPr marL="27039" marR="27039" marT="0" marB="0" anchor="ctr"/>
                </a:tc>
                <a:extLst>
                  <a:ext uri="{0D108BD9-81ED-4DB2-BD59-A6C34878D82A}">
                    <a16:rowId xmlns:a16="http://schemas.microsoft.com/office/drawing/2014/main" val="2581383457"/>
                  </a:ext>
                </a:extLst>
              </a:tr>
              <a:tr h="707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107</a:t>
                      </a:r>
                      <a:endParaRPr lang="zh-TW" sz="1400" kern="1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以後</a:t>
                      </a:r>
                      <a:endParaRPr lang="zh-TW" sz="1400" b="1" kern="1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-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128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91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27039" marR="27039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37</a:t>
                      </a:r>
                      <a:endParaRPr lang="zh-TW" sz="14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本系選修需修滿</a:t>
                      </a:r>
                      <a:r>
                        <a:rPr lang="en-US" sz="14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zh-TW" altLang="en-US" sz="12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自由選修</a:t>
                      </a:r>
                      <a:r>
                        <a:rPr lang="en-US" sz="1200" b="1" kern="1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需修滿</a:t>
                      </a: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TW" sz="12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</a:p>
                  </a:txBody>
                  <a:tcPr marL="27039" marR="27039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573540"/>
                  </a:ext>
                </a:extLst>
              </a:tr>
              <a:tr h="1452201">
                <a:tc gridSpan="5">
                  <a:txBody>
                    <a:bodyPr/>
                    <a:lstStyle/>
                    <a:p>
                      <a:pPr marL="457200" indent="-45720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US" altLang="zh-TW" sz="800" b="1" kern="100" dirty="0">
                        <a:solidFill>
                          <a:schemeClr val="lt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457200" indent="-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備註：</a:t>
                      </a:r>
                      <a:endParaRPr lang="en-US" altLang="zh-TW" sz="14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457200" indent="-27622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所謂</a:t>
                      </a:r>
                      <a:r>
                        <a:rPr lang="zh-TW" altLang="zh-TW" sz="1400" b="1" kern="100" dirty="0">
                          <a:solidFill>
                            <a:srgbClr val="FFFF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工設組組選修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意謂選課</a:t>
                      </a:r>
                      <a:r>
                        <a:rPr lang="zh-TW" altLang="zh-TW" sz="1400" b="1" kern="100" dirty="0">
                          <a:solidFill>
                            <a:srgbClr val="FFFF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當年度選修之課程開設在工設組者</a:t>
                      </a:r>
                      <a:r>
                        <a:rPr lang="en-US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營企組課程為自由選修</a:t>
                      </a:r>
                      <a:r>
                        <a:rPr lang="en-US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，</a:t>
                      </a:r>
                    </a:p>
                    <a:p>
                      <a:pPr marL="457200" indent="-27622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400" b="1" kern="100" dirty="0">
                          <a:solidFill>
                            <a:srgbClr val="FFFF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營企組組選修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意謂選課</a:t>
                      </a:r>
                      <a:r>
                        <a:rPr lang="zh-TW" altLang="zh-TW" sz="1400" b="1" kern="100" dirty="0">
                          <a:solidFill>
                            <a:srgbClr val="FFFF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當年度選修之課程開在營企組者</a:t>
                      </a:r>
                      <a:r>
                        <a:rPr lang="en-US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工設組課程為自由選修</a:t>
                      </a:r>
                      <a:r>
                        <a:rPr lang="en-US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，</a:t>
                      </a:r>
                    </a:p>
                    <a:p>
                      <a:pPr marL="457200" indent="-27622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相同課程請先確認屬於哪一組的組選修。</a:t>
                      </a:r>
                      <a:endParaRPr lang="en-US" altLang="zh-TW" sz="14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457200" indent="-27622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kern="100" dirty="0">
                          <a:solidFill>
                            <a:schemeClr val="lt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自由選修學分不包含軍訓、護理、體育學分。</a:t>
                      </a:r>
                    </a:p>
                  </a:txBody>
                  <a:tcPr marL="27039" marR="27039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8958"/>
                  </a:ext>
                </a:extLst>
              </a:tr>
            </a:tbl>
          </a:graphicData>
        </a:graphic>
      </p:graphicFrame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BDAADF19-D45E-466D-B45F-7A36BAB2F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15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英文畢業門檻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E07CCD7D-D6AA-4EC1-980F-DAD0D6B5E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12" y="997074"/>
            <a:ext cx="8365438" cy="3002682"/>
          </a:xfrm>
        </p:spPr>
        <p:txBody>
          <a:bodyPr>
            <a:normAutofit/>
          </a:bodyPr>
          <a:lstStyle/>
          <a:p>
            <a:pPr algn="just"/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需符合下列任一英語能力檢定畢業門檻條件，始得畢業：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修習本校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英文（一）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英文（二）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課程，且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英文能力測驗（二）成績七十分以上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者。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依本校「新生抵免英文（一）、英文（二）課程實施要點」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申請英文（一）或英文（二）學分抵免通過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者。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英語為母語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之外國學生，向英文學系或英美語言文化學系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申請英語能力認證通過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者。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通過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相當於全民英語檢定（</a:t>
            </a:r>
            <a:r>
              <a:rPr lang="en-US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GEPT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）中級初試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以上者。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各種英語能力檢定標準與全民英語檢定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(GEPT)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檢定標準對照表如下：</a:t>
            </a:r>
            <a:endParaRPr lang="zh-TW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zh-TW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4E87ACB-2B0F-4B90-9A6E-45DA36438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52548"/>
              </p:ext>
            </p:extLst>
          </p:nvPr>
        </p:nvGraphicFramePr>
        <p:xfrm>
          <a:off x="529430" y="4023719"/>
          <a:ext cx="8135939" cy="153813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57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270">
                  <a:extLst>
                    <a:ext uri="{9D8B030D-6E8A-4147-A177-3AD203B41FA5}">
                      <a16:colId xmlns:a16="http://schemas.microsoft.com/office/drawing/2014/main" val="1340009174"/>
                    </a:ext>
                  </a:extLst>
                </a:gridCol>
                <a:gridCol w="1044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555">
                  <a:extLst>
                    <a:ext uri="{9D8B030D-6E8A-4147-A177-3AD203B41FA5}">
                      <a16:colId xmlns:a16="http://schemas.microsoft.com/office/drawing/2014/main" val="330409359"/>
                    </a:ext>
                  </a:extLst>
                </a:gridCol>
                <a:gridCol w="863993">
                  <a:extLst>
                    <a:ext uri="{9D8B030D-6E8A-4147-A177-3AD203B41FA5}">
                      <a16:colId xmlns:a16="http://schemas.microsoft.com/office/drawing/2014/main" val="434289122"/>
                    </a:ext>
                  </a:extLst>
                </a:gridCol>
                <a:gridCol w="791994">
                  <a:extLst>
                    <a:ext uri="{9D8B030D-6E8A-4147-A177-3AD203B41FA5}">
                      <a16:colId xmlns:a16="http://schemas.microsoft.com/office/drawing/2014/main" val="3599989771"/>
                    </a:ext>
                  </a:extLst>
                </a:gridCol>
                <a:gridCol w="791994">
                  <a:extLst>
                    <a:ext uri="{9D8B030D-6E8A-4147-A177-3AD203B41FA5}">
                      <a16:colId xmlns:a16="http://schemas.microsoft.com/office/drawing/2014/main" val="3366765190"/>
                    </a:ext>
                  </a:extLst>
                </a:gridCol>
                <a:gridCol w="1295990">
                  <a:extLst>
                    <a:ext uri="{9D8B030D-6E8A-4147-A177-3AD203B41FA5}">
                      <a16:colId xmlns:a16="http://schemas.microsoft.com/office/drawing/2014/main" val="2286249900"/>
                    </a:ext>
                  </a:extLst>
                </a:gridCol>
                <a:gridCol w="1223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112">
                <a:tc rowSpan="3" gridSpan="2">
                  <a:txBody>
                    <a:bodyPr/>
                    <a:lstStyle/>
                    <a:p>
                      <a:pPr algn="ctr"/>
                      <a:r>
                        <a:rPr lang="zh-TW" altLang="en-US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全民英檢</a:t>
                      </a:r>
                      <a:r>
                        <a:rPr lang="en-US" altLang="zh-TW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(GEPT)</a:t>
                      </a:r>
                      <a:endParaRPr lang="zh-TW" altLang="en-US" sz="1400" b="1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24" marR="91424" marT="45694" marB="45694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zh-TW" altLang="en-US" sz="1400" dirty="0"/>
                    </a:p>
                  </a:txBody>
                  <a:tcPr marL="91435" marR="91435" marT="45721" marB="45721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多益測驗</a:t>
                      </a:r>
                      <a:r>
                        <a:rPr lang="en-US" altLang="zh-TW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(TOEIC)</a:t>
                      </a:r>
                      <a:endParaRPr lang="zh-TW" altLang="en-US" sz="1400" b="1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24" marR="91424" marT="45694" marB="45694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托福</a:t>
                      </a:r>
                      <a:r>
                        <a:rPr lang="en-US" altLang="zh-TW" sz="1400" b="1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(TOEFL)</a:t>
                      </a:r>
                      <a:endParaRPr lang="zh-TW" altLang="en-US" sz="1400" b="1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24" marR="91424" marT="45694" marB="45694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marL="0" indent="4445" algn="ctr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0" lang="zh-TW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雅思國際英語測驗系統</a:t>
                      </a:r>
                      <a:endParaRPr kumimoji="0" lang="en-US" alt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indent="4445" algn="ctr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(IELTS)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marL="0" indent="4445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zh-TW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歐洲語言能力參考指標</a:t>
                      </a:r>
                    </a:p>
                    <a:p>
                      <a:pPr marL="0" indent="4445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(CEF)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457"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/>
                </a:tc>
                <a:tc rowSpan="2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zh-TW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電腦型態</a:t>
                      </a:r>
                    </a:p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(CBT)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/>
                </a:tc>
                <a:tc rowSpan="2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zh-TW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網路型態</a:t>
                      </a:r>
                    </a:p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14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iBT</a:t>
                      </a: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/>
                </a:tc>
                <a:tc gridSpan="2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zh-TW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紙筆型態</a:t>
                      </a:r>
                    </a:p>
                  </a:txBody>
                  <a:tcPr marL="68572" marR="68572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89902060"/>
                  </a:ext>
                </a:extLst>
              </a:tr>
              <a:tr h="325018"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marL="91435" marR="91435" marT="45721" marB="45721" anchor="ctr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(PBT)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(ITP)</a:t>
                      </a:r>
                      <a:endParaRPr kumimoji="0" lang="zh-TW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0009795"/>
                  </a:ext>
                </a:extLst>
              </a:tr>
              <a:tr h="45355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中級</a:t>
                      </a:r>
                    </a:p>
                  </a:txBody>
                  <a:tcPr marL="68572" marR="68572" marT="0" marB="0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初試</a:t>
                      </a: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550</a:t>
                      </a:r>
                      <a:endParaRPr lang="zh-TW" sz="1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123</a:t>
                      </a:r>
                      <a:endParaRPr lang="zh-TW" sz="1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42</a:t>
                      </a:r>
                      <a:endParaRPr lang="zh-TW" sz="1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460</a:t>
                      </a:r>
                      <a:endParaRPr lang="zh-TW" sz="1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b="1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4.0</a:t>
                      </a:r>
                      <a:r>
                        <a:rPr lang="zh-TW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級以上</a:t>
                      </a:r>
                    </a:p>
                  </a:txBody>
                  <a:tcPr marL="68572" marR="68572" marT="0" marB="0" anchor="ctr"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</a:t>
                      </a:r>
                      <a:endParaRPr lang="zh-TW" sz="1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AAF823C1-015E-49C3-BB68-A24A1EE35F37}"/>
              </a:ext>
            </a:extLst>
          </p:cNvPr>
          <p:cNvSpPr txBox="1">
            <a:spLocks/>
          </p:cNvSpPr>
          <p:nvPr/>
        </p:nvSpPr>
        <p:spPr>
          <a:xfrm>
            <a:off x="377174" y="5710210"/>
            <a:ext cx="8500126" cy="106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 algn="just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若已參加英語能力檢定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欲審核是否通過門檻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者，請先至「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外語能力檢定資料 登錄暨審核系統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填報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考試成績等資訊並上傳相關成績證明，完成後</a:t>
            </a:r>
            <a:r>
              <a:rPr lang="zh-TW" altLang="zh-TW" sz="1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再洽本系辦助理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完成後續流程。系統網址：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http://sinfo.ais.tku.edu.tw/MvcLicense/</a:t>
            </a:r>
            <a:endPara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1200"/>
              </a:spcBef>
              <a:buFont typeface="Wingdings 3" charset="2"/>
              <a:buNone/>
            </a:pPr>
            <a:endParaRPr lang="en-US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zh-TW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C6D8569-9BEA-4626-8DB3-A386049F7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965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選課時間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FC3C591-D937-49C3-BB70-2BAFF79DB7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30" t="13519" r="17149" b="19074"/>
          <a:stretch/>
        </p:blipFill>
        <p:spPr>
          <a:xfrm>
            <a:off x="451504" y="1395412"/>
            <a:ext cx="8208814" cy="4672013"/>
          </a:xfrm>
          <a:prstGeom prst="rect">
            <a:avLst/>
          </a:prstGeom>
        </p:spPr>
      </p:pic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8EEA4291-A138-488F-89FA-D8D35DA86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85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06A56A-930B-4677-BE9C-AEA4C378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12" y="276798"/>
            <a:ext cx="7765321" cy="600221"/>
          </a:xfrm>
        </p:spPr>
        <p:txBody>
          <a:bodyPr/>
          <a:lstStyle/>
          <a:p>
            <a:r>
              <a:rPr lang="zh-TW" altLang="en-US" sz="3600" dirty="0">
                <a:solidFill>
                  <a:srgbClr val="EFC7EA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擋修相關規定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1B9BF-FF14-4A59-B4B1-8143897E6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37" y="1104182"/>
            <a:ext cx="8388314" cy="105799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擋修指學期成績</a:t>
            </a:r>
            <a:r>
              <a:rPr lang="zh-TW" alt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低於</a:t>
            </a:r>
            <a:r>
              <a:rPr lang="en-US" altLang="zh-TW" sz="2200" b="1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40</a:t>
            </a:r>
            <a:r>
              <a:rPr lang="zh-TW" alt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分，則無法修習後續相關之進階科目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若該科目為兩個學期的課程，擋修科目以第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學期成績為依據。</a:t>
            </a:r>
          </a:p>
          <a:p>
            <a:pPr marL="0" indent="0">
              <a:spcBef>
                <a:spcPts val="1200"/>
              </a:spcBef>
              <a:buNone/>
            </a:pPr>
            <a:endParaRPr lang="en-US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zh-TW" altLang="zh-TW" sz="22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C442E89-9E25-458B-9B40-D03872CB9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298194"/>
              </p:ext>
            </p:extLst>
          </p:nvPr>
        </p:nvGraphicFramePr>
        <p:xfrm>
          <a:off x="742951" y="2206623"/>
          <a:ext cx="7496174" cy="4241801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029780">
                  <a:extLst>
                    <a:ext uri="{9D8B030D-6E8A-4147-A177-3AD203B41FA5}">
                      <a16:colId xmlns:a16="http://schemas.microsoft.com/office/drawing/2014/main" val="2911549671"/>
                    </a:ext>
                  </a:extLst>
                </a:gridCol>
                <a:gridCol w="1353731">
                  <a:extLst>
                    <a:ext uri="{9D8B030D-6E8A-4147-A177-3AD203B41FA5}">
                      <a16:colId xmlns:a16="http://schemas.microsoft.com/office/drawing/2014/main" val="2570278327"/>
                    </a:ext>
                  </a:extLst>
                </a:gridCol>
                <a:gridCol w="3112663">
                  <a:extLst>
                    <a:ext uri="{9D8B030D-6E8A-4147-A177-3AD203B41FA5}">
                      <a16:colId xmlns:a16="http://schemas.microsoft.com/office/drawing/2014/main" val="1401962105"/>
                    </a:ext>
                  </a:extLst>
                </a:gridCol>
              </a:tblGrid>
              <a:tr h="701756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FFFF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先修科目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solidFill>
                          <a:srgbClr val="FF66FF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進階科目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149327"/>
                  </a:ext>
                </a:extLst>
              </a:tr>
              <a:tr h="979454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FFFF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基礎工程數學 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rgbClr val="FF66FF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擋</a:t>
                      </a:r>
                      <a:endParaRPr lang="en-US" altLang="zh-TW" sz="2400" b="1" dirty="0">
                        <a:solidFill>
                          <a:srgbClr val="FF66FF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endParaRPr lang="en-US" altLang="zh-TW" sz="2400" b="1" dirty="0">
                        <a:solidFill>
                          <a:srgbClr val="FF66FF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2400" b="1" dirty="0">
                          <a:solidFill>
                            <a:srgbClr val="FF66FF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修</a:t>
                      </a:r>
                      <a:endParaRPr lang="zh-TW" altLang="en-US" sz="2000" b="1" dirty="0">
                        <a:solidFill>
                          <a:srgbClr val="FF66FF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工程數學</a:t>
                      </a:r>
                      <a:r>
                        <a:rPr lang="en-US" altLang="zh-TW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一</a:t>
                      </a:r>
                      <a:r>
                        <a:rPr lang="en-US" altLang="zh-TW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b="1" dirty="0">
                        <a:solidFill>
                          <a:srgbClr val="00FFCC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99291570"/>
                  </a:ext>
                </a:extLst>
              </a:tr>
              <a:tr h="968196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FFFF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應用力學 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材料力學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97373636"/>
                  </a:ext>
                </a:extLst>
              </a:tr>
              <a:tr h="1592395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rgbClr val="FFFF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材料力學 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30000"/>
                        </a:lnSpc>
                        <a:buClr>
                          <a:srgbClr val="CC0000"/>
                        </a:buClr>
                        <a:buFont typeface="Wingdings 2" panose="05020102010507070707" pitchFamily="18" charset="2"/>
                        <a:buNone/>
                        <a:tabLst>
                          <a:tab pos="266700" algn="l"/>
                        </a:tabLst>
                        <a:defRPr/>
                      </a:pPr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結構學、</a:t>
                      </a:r>
                      <a:endParaRPr lang="en-US" altLang="zh-TW" b="1" dirty="0">
                        <a:solidFill>
                          <a:srgbClr val="00FFCC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eaLnBrk="1" hangingPunct="1">
                        <a:lnSpc>
                          <a:spcPct val="130000"/>
                        </a:lnSpc>
                        <a:buClr>
                          <a:srgbClr val="CC0000"/>
                        </a:buClr>
                        <a:buFont typeface="Wingdings 2" panose="05020102010507070707" pitchFamily="18" charset="2"/>
                        <a:buNone/>
                        <a:tabLst>
                          <a:tab pos="266700" algn="l"/>
                        </a:tabLst>
                        <a:defRPr/>
                      </a:pPr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土壤力學、 土壤力學實驗、</a:t>
                      </a:r>
                      <a:endParaRPr lang="en-US" altLang="zh-TW" b="1" dirty="0">
                        <a:solidFill>
                          <a:srgbClr val="00FFCC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eaLnBrk="1" hangingPunct="1">
                        <a:lnSpc>
                          <a:spcPct val="130000"/>
                        </a:lnSpc>
                        <a:buClr>
                          <a:srgbClr val="CC0000"/>
                        </a:buClr>
                        <a:buFont typeface="Wingdings 2" panose="05020102010507070707" pitchFamily="18" charset="2"/>
                        <a:buNone/>
                        <a:tabLst>
                          <a:tab pos="266700" algn="l"/>
                        </a:tabLst>
                        <a:defRPr/>
                      </a:pPr>
                      <a:r>
                        <a:rPr lang="zh-TW" altLang="en-US" b="1" dirty="0">
                          <a:solidFill>
                            <a:srgbClr val="00FFCC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運輸工程、鋼筋混凝土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692686"/>
                  </a:ext>
                </a:extLst>
              </a:tr>
            </a:tbl>
          </a:graphicData>
        </a:graphic>
      </p:graphicFrame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B91A338-1C95-4D66-8387-3F7DAB53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7611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離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離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528</TotalTime>
  <Words>1352</Words>
  <Application>Microsoft Office PowerPoint</Application>
  <PresentationFormat>如螢幕大小 (4:3)</PresentationFormat>
  <Paragraphs>201</Paragraphs>
  <Slides>12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12</vt:i4>
      </vt:variant>
    </vt:vector>
  </HeadingPairs>
  <TitlesOfParts>
    <vt:vector size="26" baseType="lpstr">
      <vt:lpstr>微軟正黑體</vt:lpstr>
      <vt:lpstr>新細明體</vt:lpstr>
      <vt:lpstr>標楷體</vt:lpstr>
      <vt:lpstr>Arial</vt:lpstr>
      <vt:lpstr>Calibri</vt:lpstr>
      <vt:lpstr>Century Gothic</vt:lpstr>
      <vt:lpstr>Times New Roman</vt:lpstr>
      <vt:lpstr>Wingdings</vt:lpstr>
      <vt:lpstr>Wingdings 2</vt:lpstr>
      <vt:lpstr>Wingdings 3</vt:lpstr>
      <vt:lpstr>離子</vt:lpstr>
      <vt:lpstr>Adobe Acrobat Document</vt:lpstr>
      <vt:lpstr>Microsoft Word 文件</vt:lpstr>
      <vt:lpstr>Microsoft Excel 97-2003 工作表</vt:lpstr>
      <vt:lpstr>轉學生抵免、 選課及畢業學分相關事宜</vt:lpstr>
      <vt:lpstr>目錄</vt:lpstr>
      <vt:lpstr>轉學生報到注意事項(1/2)</vt:lpstr>
      <vt:lpstr>轉學生報到注意事項(2/2)</vt:lpstr>
      <vt:lpstr>抵免流程</vt:lpstr>
      <vt:lpstr>畢業學分規定</vt:lpstr>
      <vt:lpstr>英文畢業門檻</vt:lpstr>
      <vt:lpstr>選課時間</vt:lpstr>
      <vt:lpstr>擋修相關規定</vt:lpstr>
      <vt:lpstr>免修英文申請條件(符合下列其一條件)</vt:lpstr>
      <vt:lpstr>系上公告資訊</vt:lpstr>
      <vt:lpstr>各式表單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王靖蕙</dc:creator>
  <cp:lastModifiedBy>王靖蕙</cp:lastModifiedBy>
  <cp:revision>36</cp:revision>
  <dcterms:created xsi:type="dcterms:W3CDTF">2021-02-23T23:58:19Z</dcterms:created>
  <dcterms:modified xsi:type="dcterms:W3CDTF">2021-02-24T08:49:24Z</dcterms:modified>
</cp:coreProperties>
</file>