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87" r:id="rId3"/>
    <p:sldId id="288" r:id="rId4"/>
    <p:sldId id="339" r:id="rId5"/>
    <p:sldId id="315" r:id="rId6"/>
    <p:sldId id="327" r:id="rId7"/>
    <p:sldId id="316" r:id="rId8"/>
    <p:sldId id="931" r:id="rId9"/>
    <p:sldId id="340" r:id="rId10"/>
    <p:sldId id="930" r:id="rId11"/>
    <p:sldId id="328" r:id="rId12"/>
    <p:sldId id="325" r:id="rId13"/>
    <p:sldId id="341" r:id="rId14"/>
    <p:sldId id="331" r:id="rId15"/>
    <p:sldId id="343" r:id="rId16"/>
    <p:sldId id="332" r:id="rId17"/>
    <p:sldId id="333" r:id="rId18"/>
    <p:sldId id="337" r:id="rId19"/>
    <p:sldId id="342" r:id="rId20"/>
    <p:sldId id="934" r:id="rId21"/>
    <p:sldId id="286" r:id="rId22"/>
    <p:sldId id="334" r:id="rId23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58">
          <p15:clr>
            <a:srgbClr val="A4A3A4"/>
          </p15:clr>
        </p15:guide>
        <p15:guide id="2" orient="horz" pos="2704">
          <p15:clr>
            <a:srgbClr val="A4A3A4"/>
          </p15:clr>
        </p15:guide>
        <p15:guide id="3" orient="horz" pos="4292">
          <p15:clr>
            <a:srgbClr val="A4A3A4"/>
          </p15:clr>
        </p15:guide>
        <p15:guide id="4" orient="horz" pos="1979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3657">
          <p15:clr>
            <a:srgbClr val="A4A3A4"/>
          </p15:clr>
        </p15:guide>
        <p15:guide id="7" orient="horz" pos="799">
          <p15:clr>
            <a:srgbClr val="A4A3A4"/>
          </p15:clr>
        </p15:guide>
        <p15:guide id="8" pos="2880">
          <p15:clr>
            <a:srgbClr val="A4A3A4"/>
          </p15:clr>
        </p15:guide>
        <p15:guide id="9" pos="5556">
          <p15:clr>
            <a:srgbClr val="A4A3A4"/>
          </p15:clr>
        </p15:guide>
        <p15:guide id="10" pos="476">
          <p15:clr>
            <a:srgbClr val="A4A3A4"/>
          </p15:clr>
        </p15:guide>
        <p15:guide id="11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CC"/>
    <a:srgbClr val="0000FF"/>
    <a:srgbClr val="FFFFFF"/>
    <a:srgbClr val="574E43"/>
    <a:srgbClr val="726658"/>
    <a:srgbClr val="C2B59B"/>
    <a:srgbClr val="6F6355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6242" autoAdjust="0"/>
  </p:normalViewPr>
  <p:slideViewPr>
    <p:cSldViewPr>
      <p:cViewPr varScale="1">
        <p:scale>
          <a:sx n="66" d="100"/>
          <a:sy n="66" d="100"/>
        </p:scale>
        <p:origin x="-1256" y="-56"/>
      </p:cViewPr>
      <p:guideLst>
        <p:guide orient="horz" pos="3158"/>
        <p:guide orient="horz" pos="2704"/>
        <p:guide orient="horz" pos="4292"/>
        <p:guide orient="horz" pos="1979"/>
        <p:guide orient="horz" pos="1117"/>
        <p:guide orient="horz" pos="3657"/>
        <p:guide orient="horz" pos="799"/>
        <p:guide pos="2880"/>
        <p:guide pos="5556"/>
        <p:guide pos="476"/>
        <p:guide pos="2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940" y="-96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3BDC0-8996-438A-ABD7-BD3A1ADBDAA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F87495E-A705-43B3-99F8-2ACEB52C95B8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0" i="0" u="none" strike="noStrike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公司背景與專業服務</a:t>
          </a:r>
          <a:endParaRPr lang="zh-TW" altLang="en-US" sz="2800" dirty="0"/>
        </a:p>
      </dgm:t>
    </dgm:pt>
    <dgm:pt modelId="{CF6486E0-8665-460C-98EF-0D8AC4184C5E}" type="parTrans" cxnId="{36712F52-38DE-4CA9-83E0-60E90AC1F25B}">
      <dgm:prSet/>
      <dgm:spPr/>
      <dgm:t>
        <a:bodyPr/>
        <a:lstStyle/>
        <a:p>
          <a:endParaRPr lang="zh-TW" altLang="en-US"/>
        </a:p>
      </dgm:t>
    </dgm:pt>
    <dgm:pt modelId="{CAD6F3DB-9C30-4072-A137-2DC5CBDF92CE}" type="sibTrans" cxnId="{36712F52-38DE-4CA9-83E0-60E90AC1F25B}">
      <dgm:prSet/>
      <dgm:spPr/>
      <dgm:t>
        <a:bodyPr/>
        <a:lstStyle/>
        <a:p>
          <a:endParaRPr lang="zh-TW" altLang="en-US"/>
        </a:p>
      </dgm:t>
    </dgm:pt>
    <dgm:pt modelId="{A40E3126-414C-4519-B1E5-8D7D3038F029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0" i="0" u="none" strike="noStrike" dirty="0">
              <a:effectLst/>
              <a:latin typeface="華康明體 Std W9" pitchFamily="18" charset="-120"/>
              <a:ea typeface="華康明體 Std W9" pitchFamily="18" charset="-120"/>
            </a:rPr>
            <a:t>新技術專利與公益活動</a:t>
          </a:r>
          <a:endParaRPr lang="zh-TW" altLang="en-US" sz="2800" dirty="0"/>
        </a:p>
      </dgm:t>
    </dgm:pt>
    <dgm:pt modelId="{950ED822-AFC9-4C61-8FF8-A4824BDDFBCB}" type="parTrans" cxnId="{895DE671-01E5-47E9-99E4-0752C7B164D6}">
      <dgm:prSet/>
      <dgm:spPr/>
      <dgm:t>
        <a:bodyPr/>
        <a:lstStyle/>
        <a:p>
          <a:endParaRPr lang="zh-TW" altLang="en-US"/>
        </a:p>
      </dgm:t>
    </dgm:pt>
    <dgm:pt modelId="{4D5BDB2A-95DB-428A-9063-0E65556E68F1}" type="sibTrans" cxnId="{895DE671-01E5-47E9-99E4-0752C7B164D6}">
      <dgm:prSet/>
      <dgm:spPr/>
      <dgm:t>
        <a:bodyPr/>
        <a:lstStyle/>
        <a:p>
          <a:endParaRPr lang="zh-TW" altLang="en-US"/>
        </a:p>
      </dgm:t>
    </dgm:pt>
    <dgm:pt modelId="{D6708183-046D-4B3E-9D0B-921FA9A307C3}">
      <dgm:prSet phldrT="[文字]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zh-TW" altLang="en-US" sz="2800" b="0" i="0" u="none" strike="noStrike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sz="2800" dirty="0"/>
        </a:p>
      </dgm:t>
    </dgm:pt>
    <dgm:pt modelId="{35A1397C-AEF1-4402-B990-DEB29A0AF989}" type="parTrans" cxnId="{A6AA1F82-D1EB-40B4-9976-E8B018B5A01B}">
      <dgm:prSet/>
      <dgm:spPr/>
      <dgm:t>
        <a:bodyPr/>
        <a:lstStyle/>
        <a:p>
          <a:endParaRPr lang="zh-TW" altLang="en-US"/>
        </a:p>
      </dgm:t>
    </dgm:pt>
    <dgm:pt modelId="{C76CD67F-96FA-4542-9A91-4BE3E923B957}" type="sibTrans" cxnId="{A6AA1F82-D1EB-40B4-9976-E8B018B5A01B}">
      <dgm:prSet/>
      <dgm:spPr/>
      <dgm:t>
        <a:bodyPr/>
        <a:lstStyle/>
        <a:p>
          <a:endParaRPr lang="zh-TW" altLang="en-US"/>
        </a:p>
      </dgm:t>
    </dgm:pt>
    <dgm:pt modelId="{2AE27E4B-CFD4-4876-8F82-D48AA3E0D51F}">
      <dgm:prSet phldrT="[文字]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zh-TW" altLang="en-US" sz="2800" b="0" i="0" u="none" strike="noStrike" dirty="0">
              <a:effectLst/>
              <a:latin typeface="Adobe Garamond Pro Bold"/>
              <a:ea typeface="華康明體 Std W9" pitchFamily="18" charset="-120"/>
            </a:rPr>
            <a:t>問題</a:t>
          </a:r>
          <a:r>
            <a:rPr lang="en-US" sz="2800" b="0" i="0" u="none" strike="noStrike" dirty="0">
              <a:effectLst/>
              <a:latin typeface="Adobe Garamond Pro Bold"/>
              <a:ea typeface="華康明體 Std W9" pitchFamily="18" charset="-120"/>
            </a:rPr>
            <a:t>Q&amp;A</a:t>
          </a:r>
          <a:endParaRPr lang="zh-TW" altLang="en-US" sz="2800" dirty="0">
            <a:latin typeface="Adobe Garamond Pro Bold"/>
          </a:endParaRPr>
        </a:p>
      </dgm:t>
    </dgm:pt>
    <dgm:pt modelId="{DDE82AFA-90F9-4C15-A401-745C34B4378E}" type="parTrans" cxnId="{CCF2FD26-1BFA-4A65-AC0A-DBFB98AE51E6}">
      <dgm:prSet/>
      <dgm:spPr/>
      <dgm:t>
        <a:bodyPr/>
        <a:lstStyle/>
        <a:p>
          <a:endParaRPr lang="zh-TW" altLang="en-US"/>
        </a:p>
      </dgm:t>
    </dgm:pt>
    <dgm:pt modelId="{CC744D20-2BDE-4094-A6EA-FFFDBCB9E6FC}" type="sibTrans" cxnId="{CCF2FD26-1BFA-4A65-AC0A-DBFB98AE51E6}">
      <dgm:prSet/>
      <dgm:spPr/>
      <dgm:t>
        <a:bodyPr/>
        <a:lstStyle/>
        <a:p>
          <a:endParaRPr lang="zh-TW" altLang="en-US"/>
        </a:p>
      </dgm:t>
    </dgm:pt>
    <dgm:pt modelId="{496C4D20-4FC4-4815-9958-CC25E4147E8D}" type="pres">
      <dgm:prSet presAssocID="{A8B3BDC0-8996-438A-ABD7-BD3A1ADBDA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B70EC0D-F227-4117-A9D9-8040B1015904}" type="pres">
      <dgm:prSet presAssocID="{A8B3BDC0-8996-438A-ABD7-BD3A1ADBDAA2}" presName="Name1" presStyleCnt="0"/>
      <dgm:spPr/>
    </dgm:pt>
    <dgm:pt modelId="{403C3AFD-61C9-4723-92A0-C2DAF47CCF9A}" type="pres">
      <dgm:prSet presAssocID="{A8B3BDC0-8996-438A-ABD7-BD3A1ADBDAA2}" presName="cycle" presStyleCnt="0"/>
      <dgm:spPr/>
    </dgm:pt>
    <dgm:pt modelId="{47F11CF6-40E3-4245-B2FC-EC04CCBD3E53}" type="pres">
      <dgm:prSet presAssocID="{A8B3BDC0-8996-438A-ABD7-BD3A1ADBDAA2}" presName="srcNode" presStyleLbl="node1" presStyleIdx="0" presStyleCnt="4"/>
      <dgm:spPr/>
    </dgm:pt>
    <dgm:pt modelId="{0BB3292B-D959-486F-B85F-3286C437D631}" type="pres">
      <dgm:prSet presAssocID="{A8B3BDC0-8996-438A-ABD7-BD3A1ADBDAA2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8CBACAF-C1B7-471B-ADF6-7741F4DB7069}" type="pres">
      <dgm:prSet presAssocID="{A8B3BDC0-8996-438A-ABD7-BD3A1ADBDAA2}" presName="extraNode" presStyleLbl="node1" presStyleIdx="0" presStyleCnt="4"/>
      <dgm:spPr/>
    </dgm:pt>
    <dgm:pt modelId="{08F57B3E-3269-44A4-BD62-B165E225A00F}" type="pres">
      <dgm:prSet presAssocID="{A8B3BDC0-8996-438A-ABD7-BD3A1ADBDAA2}" presName="dstNode" presStyleLbl="node1" presStyleIdx="0" presStyleCnt="4"/>
      <dgm:spPr/>
    </dgm:pt>
    <dgm:pt modelId="{381F62B3-6186-438D-8502-0AC7BF8F1989}" type="pres">
      <dgm:prSet presAssocID="{DF87495E-A705-43B3-99F8-2ACEB52C95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E5D16A-2940-4C86-BF6B-09DE634EFFB3}" type="pres">
      <dgm:prSet presAssocID="{DF87495E-A705-43B3-99F8-2ACEB52C95B8}" presName="accent_1" presStyleCnt="0"/>
      <dgm:spPr/>
    </dgm:pt>
    <dgm:pt modelId="{AF8A332C-05E1-4191-B8FA-58C7660F8F4B}" type="pres">
      <dgm:prSet presAssocID="{DF87495E-A705-43B3-99F8-2ACEB52C95B8}" presName="accentRepeatNode" presStyleLbl="solidFgAcc1" presStyleIdx="0" presStyleCnt="4"/>
      <dgm:spPr/>
    </dgm:pt>
    <dgm:pt modelId="{0F96F8F9-BD7E-4A7E-AF8A-7CD430E6A764}" type="pres">
      <dgm:prSet presAssocID="{A40E3126-414C-4519-B1E5-8D7D3038F0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069E99-6B9F-4627-A1D9-D1875C6CD739}" type="pres">
      <dgm:prSet presAssocID="{A40E3126-414C-4519-B1E5-8D7D3038F029}" presName="accent_2" presStyleCnt="0"/>
      <dgm:spPr/>
    </dgm:pt>
    <dgm:pt modelId="{230668D9-25C6-495F-84F8-02871A1E477E}" type="pres">
      <dgm:prSet presAssocID="{A40E3126-414C-4519-B1E5-8D7D3038F029}" presName="accentRepeatNode" presStyleLbl="solidFgAcc1" presStyleIdx="1" presStyleCnt="4"/>
      <dgm:spPr/>
    </dgm:pt>
    <dgm:pt modelId="{DBA466B7-3FA1-45C3-BAB0-2244B1EC369B}" type="pres">
      <dgm:prSet presAssocID="{D6708183-046D-4B3E-9D0B-921FA9A307C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D626C9-CF7E-4C64-BA3D-966652C32CB6}" type="pres">
      <dgm:prSet presAssocID="{D6708183-046D-4B3E-9D0B-921FA9A307C3}" presName="accent_3" presStyleCnt="0"/>
      <dgm:spPr/>
    </dgm:pt>
    <dgm:pt modelId="{4A30392B-437D-4B3D-A616-58CDE001F8BC}" type="pres">
      <dgm:prSet presAssocID="{D6708183-046D-4B3E-9D0B-921FA9A307C3}" presName="accentRepeatNode" presStyleLbl="solidFgAcc1" presStyleIdx="2" presStyleCnt="4"/>
      <dgm:spPr/>
    </dgm:pt>
    <dgm:pt modelId="{4A0B4B1D-79D8-451E-AC9D-AF8485DE4125}" type="pres">
      <dgm:prSet presAssocID="{2AE27E4B-CFD4-4876-8F82-D48AA3E0D51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BEC138-40D3-4F86-8594-F9A72AE1EA0C}" type="pres">
      <dgm:prSet presAssocID="{2AE27E4B-CFD4-4876-8F82-D48AA3E0D51F}" presName="accent_4" presStyleCnt="0"/>
      <dgm:spPr/>
    </dgm:pt>
    <dgm:pt modelId="{404EB54C-54B6-4481-8EEC-012182CE25AD}" type="pres">
      <dgm:prSet presAssocID="{2AE27E4B-CFD4-4876-8F82-D48AA3E0D51F}" presName="accentRepeatNode" presStyleLbl="solidFgAcc1" presStyleIdx="3" presStyleCnt="4"/>
      <dgm:spPr/>
    </dgm:pt>
  </dgm:ptLst>
  <dgm:cxnLst>
    <dgm:cxn modelId="{CDFDD0F5-4F4D-416B-A62E-C193AC950D71}" type="presOf" srcId="{2AE27E4B-CFD4-4876-8F82-D48AA3E0D51F}" destId="{4A0B4B1D-79D8-451E-AC9D-AF8485DE4125}" srcOrd="0" destOrd="0" presId="urn:microsoft.com/office/officeart/2008/layout/VerticalCurvedList"/>
    <dgm:cxn modelId="{A6680EA2-1881-4604-A6D1-4B883FACEE53}" type="presOf" srcId="{DF87495E-A705-43B3-99F8-2ACEB52C95B8}" destId="{381F62B3-6186-438D-8502-0AC7BF8F1989}" srcOrd="0" destOrd="0" presId="urn:microsoft.com/office/officeart/2008/layout/VerticalCurvedList"/>
    <dgm:cxn modelId="{1CD7A1B4-2825-4971-A28E-E886D5DE890C}" type="presOf" srcId="{D6708183-046D-4B3E-9D0B-921FA9A307C3}" destId="{DBA466B7-3FA1-45C3-BAB0-2244B1EC369B}" srcOrd="0" destOrd="0" presId="urn:microsoft.com/office/officeart/2008/layout/VerticalCurvedList"/>
    <dgm:cxn modelId="{36712F52-38DE-4CA9-83E0-60E90AC1F25B}" srcId="{A8B3BDC0-8996-438A-ABD7-BD3A1ADBDAA2}" destId="{DF87495E-A705-43B3-99F8-2ACEB52C95B8}" srcOrd="0" destOrd="0" parTransId="{CF6486E0-8665-460C-98EF-0D8AC4184C5E}" sibTransId="{CAD6F3DB-9C30-4072-A137-2DC5CBDF92CE}"/>
    <dgm:cxn modelId="{CCF2FD26-1BFA-4A65-AC0A-DBFB98AE51E6}" srcId="{A8B3BDC0-8996-438A-ABD7-BD3A1ADBDAA2}" destId="{2AE27E4B-CFD4-4876-8F82-D48AA3E0D51F}" srcOrd="3" destOrd="0" parTransId="{DDE82AFA-90F9-4C15-A401-745C34B4378E}" sibTransId="{CC744D20-2BDE-4094-A6EA-FFFDBCB9E6FC}"/>
    <dgm:cxn modelId="{A6AA1F82-D1EB-40B4-9976-E8B018B5A01B}" srcId="{A8B3BDC0-8996-438A-ABD7-BD3A1ADBDAA2}" destId="{D6708183-046D-4B3E-9D0B-921FA9A307C3}" srcOrd="2" destOrd="0" parTransId="{35A1397C-AEF1-4402-B990-DEB29A0AF989}" sibTransId="{C76CD67F-96FA-4542-9A91-4BE3E923B957}"/>
    <dgm:cxn modelId="{22B26A14-5A23-4E93-925A-7799C4B07076}" type="presOf" srcId="{CAD6F3DB-9C30-4072-A137-2DC5CBDF92CE}" destId="{0BB3292B-D959-486F-B85F-3286C437D631}" srcOrd="0" destOrd="0" presId="urn:microsoft.com/office/officeart/2008/layout/VerticalCurvedList"/>
    <dgm:cxn modelId="{895DE671-01E5-47E9-99E4-0752C7B164D6}" srcId="{A8B3BDC0-8996-438A-ABD7-BD3A1ADBDAA2}" destId="{A40E3126-414C-4519-B1E5-8D7D3038F029}" srcOrd="1" destOrd="0" parTransId="{950ED822-AFC9-4C61-8FF8-A4824BDDFBCB}" sibTransId="{4D5BDB2A-95DB-428A-9063-0E65556E68F1}"/>
    <dgm:cxn modelId="{A3E857A4-3299-4B33-8ACF-B1F6BB84A10C}" type="presOf" srcId="{A40E3126-414C-4519-B1E5-8D7D3038F029}" destId="{0F96F8F9-BD7E-4A7E-AF8A-7CD430E6A764}" srcOrd="0" destOrd="0" presId="urn:microsoft.com/office/officeart/2008/layout/VerticalCurvedList"/>
    <dgm:cxn modelId="{E0B6DE1A-0933-494C-B657-38AA5FAFEC08}" type="presOf" srcId="{A8B3BDC0-8996-438A-ABD7-BD3A1ADBDAA2}" destId="{496C4D20-4FC4-4815-9958-CC25E4147E8D}" srcOrd="0" destOrd="0" presId="urn:microsoft.com/office/officeart/2008/layout/VerticalCurvedList"/>
    <dgm:cxn modelId="{1C81279C-365D-4C5F-B694-C3222A48A5AC}" type="presParOf" srcId="{496C4D20-4FC4-4815-9958-CC25E4147E8D}" destId="{6B70EC0D-F227-4117-A9D9-8040B1015904}" srcOrd="0" destOrd="0" presId="urn:microsoft.com/office/officeart/2008/layout/VerticalCurvedList"/>
    <dgm:cxn modelId="{4042834A-4210-45F1-8A6A-1E8B1A26EFD8}" type="presParOf" srcId="{6B70EC0D-F227-4117-A9D9-8040B1015904}" destId="{403C3AFD-61C9-4723-92A0-C2DAF47CCF9A}" srcOrd="0" destOrd="0" presId="urn:microsoft.com/office/officeart/2008/layout/VerticalCurvedList"/>
    <dgm:cxn modelId="{77977F54-4803-4448-9093-89BD85866B28}" type="presParOf" srcId="{403C3AFD-61C9-4723-92A0-C2DAF47CCF9A}" destId="{47F11CF6-40E3-4245-B2FC-EC04CCBD3E53}" srcOrd="0" destOrd="0" presId="urn:microsoft.com/office/officeart/2008/layout/VerticalCurvedList"/>
    <dgm:cxn modelId="{EC9C8C84-F6BB-44BA-A0DC-FE1088666662}" type="presParOf" srcId="{403C3AFD-61C9-4723-92A0-C2DAF47CCF9A}" destId="{0BB3292B-D959-486F-B85F-3286C437D631}" srcOrd="1" destOrd="0" presId="urn:microsoft.com/office/officeart/2008/layout/VerticalCurvedList"/>
    <dgm:cxn modelId="{A1947FFA-FBD1-4048-82A1-9416233AD294}" type="presParOf" srcId="{403C3AFD-61C9-4723-92A0-C2DAF47CCF9A}" destId="{F8CBACAF-C1B7-471B-ADF6-7741F4DB7069}" srcOrd="2" destOrd="0" presId="urn:microsoft.com/office/officeart/2008/layout/VerticalCurvedList"/>
    <dgm:cxn modelId="{1B337F70-EDA9-4290-9074-3E516E7CEFF4}" type="presParOf" srcId="{403C3AFD-61C9-4723-92A0-C2DAF47CCF9A}" destId="{08F57B3E-3269-44A4-BD62-B165E225A00F}" srcOrd="3" destOrd="0" presId="urn:microsoft.com/office/officeart/2008/layout/VerticalCurvedList"/>
    <dgm:cxn modelId="{E20EF200-717C-472F-82CA-5DF7DB3A8965}" type="presParOf" srcId="{6B70EC0D-F227-4117-A9D9-8040B1015904}" destId="{381F62B3-6186-438D-8502-0AC7BF8F1989}" srcOrd="1" destOrd="0" presId="urn:microsoft.com/office/officeart/2008/layout/VerticalCurvedList"/>
    <dgm:cxn modelId="{AE0105CD-006D-40A2-821A-ED39F28DA19C}" type="presParOf" srcId="{6B70EC0D-F227-4117-A9D9-8040B1015904}" destId="{8EE5D16A-2940-4C86-BF6B-09DE634EFFB3}" srcOrd="2" destOrd="0" presId="urn:microsoft.com/office/officeart/2008/layout/VerticalCurvedList"/>
    <dgm:cxn modelId="{51C0E997-7E05-4C01-89BD-03B36822DC8F}" type="presParOf" srcId="{8EE5D16A-2940-4C86-BF6B-09DE634EFFB3}" destId="{AF8A332C-05E1-4191-B8FA-58C7660F8F4B}" srcOrd="0" destOrd="0" presId="urn:microsoft.com/office/officeart/2008/layout/VerticalCurvedList"/>
    <dgm:cxn modelId="{B691BA9C-E763-4909-A398-2BE8420BD232}" type="presParOf" srcId="{6B70EC0D-F227-4117-A9D9-8040B1015904}" destId="{0F96F8F9-BD7E-4A7E-AF8A-7CD430E6A764}" srcOrd="3" destOrd="0" presId="urn:microsoft.com/office/officeart/2008/layout/VerticalCurvedList"/>
    <dgm:cxn modelId="{2D0AF1E7-F380-4D20-A1B0-31D435627400}" type="presParOf" srcId="{6B70EC0D-F227-4117-A9D9-8040B1015904}" destId="{85069E99-6B9F-4627-A1D9-D1875C6CD739}" srcOrd="4" destOrd="0" presId="urn:microsoft.com/office/officeart/2008/layout/VerticalCurvedList"/>
    <dgm:cxn modelId="{FD2FD36E-5069-49C3-A17C-8867984F003B}" type="presParOf" srcId="{85069E99-6B9F-4627-A1D9-D1875C6CD739}" destId="{230668D9-25C6-495F-84F8-02871A1E477E}" srcOrd="0" destOrd="0" presId="urn:microsoft.com/office/officeart/2008/layout/VerticalCurvedList"/>
    <dgm:cxn modelId="{56922A07-F9A9-44B4-A688-E4C9A25E3B16}" type="presParOf" srcId="{6B70EC0D-F227-4117-A9D9-8040B1015904}" destId="{DBA466B7-3FA1-45C3-BAB0-2244B1EC369B}" srcOrd="5" destOrd="0" presId="urn:microsoft.com/office/officeart/2008/layout/VerticalCurvedList"/>
    <dgm:cxn modelId="{4C8A4386-868E-40EF-8ED7-38CCA43BE416}" type="presParOf" srcId="{6B70EC0D-F227-4117-A9D9-8040B1015904}" destId="{78D626C9-CF7E-4C64-BA3D-966652C32CB6}" srcOrd="6" destOrd="0" presId="urn:microsoft.com/office/officeart/2008/layout/VerticalCurvedList"/>
    <dgm:cxn modelId="{6FB7BFE0-5BF4-4D07-9337-633511B0C4D0}" type="presParOf" srcId="{78D626C9-CF7E-4C64-BA3D-966652C32CB6}" destId="{4A30392B-437D-4B3D-A616-58CDE001F8BC}" srcOrd="0" destOrd="0" presId="urn:microsoft.com/office/officeart/2008/layout/VerticalCurvedList"/>
    <dgm:cxn modelId="{2728D087-D04A-4D8C-9451-A5317D34319D}" type="presParOf" srcId="{6B70EC0D-F227-4117-A9D9-8040B1015904}" destId="{4A0B4B1D-79D8-451E-AC9D-AF8485DE4125}" srcOrd="7" destOrd="0" presId="urn:microsoft.com/office/officeart/2008/layout/VerticalCurvedList"/>
    <dgm:cxn modelId="{9052886D-3F2D-40D5-BEB9-FA5E585E7BBE}" type="presParOf" srcId="{6B70EC0D-F227-4117-A9D9-8040B1015904}" destId="{BCBEC138-40D3-4F86-8594-F9A72AE1EA0C}" srcOrd="8" destOrd="0" presId="urn:microsoft.com/office/officeart/2008/layout/VerticalCurvedList"/>
    <dgm:cxn modelId="{910BB958-B663-45F8-BFF1-C843DC82A4CE}" type="presParOf" srcId="{BCBEC138-40D3-4F86-8594-F9A72AE1EA0C}" destId="{404EB54C-54B6-4481-8EEC-012182CE25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B3BDC0-8996-438A-ABD7-BD3A1ADBDAA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F87495E-A705-43B3-99F8-2ACEB52C95B8}">
      <dgm:prSet phldrT="[文字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b="0" i="0" u="none" strike="noStrike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公司背景與專業服務</a:t>
          </a:r>
          <a:endParaRPr lang="zh-TW" altLang="en-US" dirty="0"/>
        </a:p>
      </dgm:t>
    </dgm:pt>
    <dgm:pt modelId="{CF6486E0-8665-460C-98EF-0D8AC4184C5E}" type="parTrans" cxnId="{36712F52-38DE-4CA9-83E0-60E90AC1F25B}">
      <dgm:prSet/>
      <dgm:spPr/>
      <dgm:t>
        <a:bodyPr/>
        <a:lstStyle/>
        <a:p>
          <a:endParaRPr lang="zh-TW" altLang="en-US"/>
        </a:p>
      </dgm:t>
    </dgm:pt>
    <dgm:pt modelId="{CAD6F3DB-9C30-4072-A137-2DC5CBDF92CE}" type="sibTrans" cxnId="{36712F52-38DE-4CA9-83E0-60E90AC1F25B}">
      <dgm:prSet/>
      <dgm:spPr/>
      <dgm:t>
        <a:bodyPr/>
        <a:lstStyle/>
        <a:p>
          <a:endParaRPr lang="zh-TW" altLang="en-US"/>
        </a:p>
      </dgm:t>
    </dgm:pt>
    <dgm:pt modelId="{A40E3126-414C-4519-B1E5-8D7D3038F029}">
      <dgm:prSet phldrT="[文字]" custT="1"/>
      <dgm:spPr>
        <a:solidFill>
          <a:srgbClr val="726658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gm:t>
    </dgm:pt>
    <dgm:pt modelId="{950ED822-AFC9-4C61-8FF8-A4824BDDFBCB}" type="parTrans" cxnId="{895DE671-01E5-47E9-99E4-0752C7B164D6}">
      <dgm:prSet/>
      <dgm:spPr/>
      <dgm:t>
        <a:bodyPr/>
        <a:lstStyle/>
        <a:p>
          <a:endParaRPr lang="zh-TW" altLang="en-US"/>
        </a:p>
      </dgm:t>
    </dgm:pt>
    <dgm:pt modelId="{4D5BDB2A-95DB-428A-9063-0E65556E68F1}" type="sibTrans" cxnId="{895DE671-01E5-47E9-99E4-0752C7B164D6}">
      <dgm:prSet/>
      <dgm:spPr/>
      <dgm:t>
        <a:bodyPr/>
        <a:lstStyle/>
        <a:p>
          <a:endParaRPr lang="zh-TW" altLang="en-US"/>
        </a:p>
      </dgm:t>
    </dgm:pt>
    <dgm:pt modelId="{D6708183-046D-4B3E-9D0B-921FA9A307C3}">
      <dgm:prSet phldrT="[文字]"/>
      <dgm:spPr>
        <a:solidFill>
          <a:srgbClr val="726658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zh-TW" altLang="en-US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dirty="0">
            <a:solidFill>
              <a:srgbClr val="574E43"/>
            </a:solidFill>
          </a:endParaRPr>
        </a:p>
      </dgm:t>
    </dgm:pt>
    <dgm:pt modelId="{35A1397C-AEF1-4402-B990-DEB29A0AF989}" type="parTrans" cxnId="{A6AA1F82-D1EB-40B4-9976-E8B018B5A01B}">
      <dgm:prSet/>
      <dgm:spPr/>
      <dgm:t>
        <a:bodyPr/>
        <a:lstStyle/>
        <a:p>
          <a:endParaRPr lang="zh-TW" altLang="en-US"/>
        </a:p>
      </dgm:t>
    </dgm:pt>
    <dgm:pt modelId="{C76CD67F-96FA-4542-9A91-4BE3E923B957}" type="sibTrans" cxnId="{A6AA1F82-D1EB-40B4-9976-E8B018B5A01B}">
      <dgm:prSet/>
      <dgm:spPr/>
      <dgm:t>
        <a:bodyPr/>
        <a:lstStyle/>
        <a:p>
          <a:endParaRPr lang="zh-TW" altLang="en-US"/>
        </a:p>
      </dgm:t>
    </dgm:pt>
    <dgm:pt modelId="{2AE27E4B-CFD4-4876-8F82-D48AA3E0D51F}">
      <dgm:prSet phldrT="[文字]"/>
      <dgm:spPr>
        <a:solidFill>
          <a:srgbClr val="726658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zh-TW" altLang="en-US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問題</a:t>
          </a:r>
          <a:r>
            <a:rPr lang="en-US" b="0" i="0" u="none" strike="noStrike" dirty="0">
              <a:solidFill>
                <a:srgbClr val="574E43"/>
              </a:solidFill>
              <a:effectLst/>
              <a:latin typeface="Adobe Garamond Pro Bold"/>
              <a:ea typeface="華康明體 Std W9" pitchFamily="18" charset="-120"/>
            </a:rPr>
            <a:t>Q&amp;A</a:t>
          </a:r>
          <a:endParaRPr lang="zh-TW" altLang="en-US" dirty="0">
            <a:solidFill>
              <a:srgbClr val="574E43"/>
            </a:solidFill>
            <a:latin typeface="Adobe Garamond Pro Bold"/>
          </a:endParaRPr>
        </a:p>
      </dgm:t>
    </dgm:pt>
    <dgm:pt modelId="{DDE82AFA-90F9-4C15-A401-745C34B4378E}" type="parTrans" cxnId="{CCF2FD26-1BFA-4A65-AC0A-DBFB98AE51E6}">
      <dgm:prSet/>
      <dgm:spPr/>
      <dgm:t>
        <a:bodyPr/>
        <a:lstStyle/>
        <a:p>
          <a:endParaRPr lang="zh-TW" altLang="en-US"/>
        </a:p>
      </dgm:t>
    </dgm:pt>
    <dgm:pt modelId="{CC744D20-2BDE-4094-A6EA-FFFDBCB9E6FC}" type="sibTrans" cxnId="{CCF2FD26-1BFA-4A65-AC0A-DBFB98AE51E6}">
      <dgm:prSet/>
      <dgm:spPr/>
      <dgm:t>
        <a:bodyPr/>
        <a:lstStyle/>
        <a:p>
          <a:endParaRPr lang="zh-TW" altLang="en-US"/>
        </a:p>
      </dgm:t>
    </dgm:pt>
    <dgm:pt modelId="{496C4D20-4FC4-4815-9958-CC25E4147E8D}" type="pres">
      <dgm:prSet presAssocID="{A8B3BDC0-8996-438A-ABD7-BD3A1ADBDA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B70EC0D-F227-4117-A9D9-8040B1015904}" type="pres">
      <dgm:prSet presAssocID="{A8B3BDC0-8996-438A-ABD7-BD3A1ADBDAA2}" presName="Name1" presStyleCnt="0"/>
      <dgm:spPr/>
    </dgm:pt>
    <dgm:pt modelId="{403C3AFD-61C9-4723-92A0-C2DAF47CCF9A}" type="pres">
      <dgm:prSet presAssocID="{A8B3BDC0-8996-438A-ABD7-BD3A1ADBDAA2}" presName="cycle" presStyleCnt="0"/>
      <dgm:spPr/>
    </dgm:pt>
    <dgm:pt modelId="{47F11CF6-40E3-4245-B2FC-EC04CCBD3E53}" type="pres">
      <dgm:prSet presAssocID="{A8B3BDC0-8996-438A-ABD7-BD3A1ADBDAA2}" presName="srcNode" presStyleLbl="node1" presStyleIdx="0" presStyleCnt="4"/>
      <dgm:spPr/>
    </dgm:pt>
    <dgm:pt modelId="{0BB3292B-D959-486F-B85F-3286C437D631}" type="pres">
      <dgm:prSet presAssocID="{A8B3BDC0-8996-438A-ABD7-BD3A1ADBDAA2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8CBACAF-C1B7-471B-ADF6-7741F4DB7069}" type="pres">
      <dgm:prSet presAssocID="{A8B3BDC0-8996-438A-ABD7-BD3A1ADBDAA2}" presName="extraNode" presStyleLbl="node1" presStyleIdx="0" presStyleCnt="4"/>
      <dgm:spPr/>
    </dgm:pt>
    <dgm:pt modelId="{08F57B3E-3269-44A4-BD62-B165E225A00F}" type="pres">
      <dgm:prSet presAssocID="{A8B3BDC0-8996-438A-ABD7-BD3A1ADBDAA2}" presName="dstNode" presStyleLbl="node1" presStyleIdx="0" presStyleCnt="4"/>
      <dgm:spPr/>
    </dgm:pt>
    <dgm:pt modelId="{381F62B3-6186-438D-8502-0AC7BF8F1989}" type="pres">
      <dgm:prSet presAssocID="{DF87495E-A705-43B3-99F8-2ACEB52C95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E5D16A-2940-4C86-BF6B-09DE634EFFB3}" type="pres">
      <dgm:prSet presAssocID="{DF87495E-A705-43B3-99F8-2ACEB52C95B8}" presName="accent_1" presStyleCnt="0"/>
      <dgm:spPr/>
    </dgm:pt>
    <dgm:pt modelId="{AF8A332C-05E1-4191-B8FA-58C7660F8F4B}" type="pres">
      <dgm:prSet presAssocID="{DF87495E-A705-43B3-99F8-2ACEB52C95B8}" presName="accentRepeatNode" presStyleLbl="solidFgAcc1" presStyleIdx="0" presStyleCnt="4"/>
      <dgm:spPr/>
    </dgm:pt>
    <dgm:pt modelId="{0F96F8F9-BD7E-4A7E-AF8A-7CD430E6A764}" type="pres">
      <dgm:prSet presAssocID="{A40E3126-414C-4519-B1E5-8D7D3038F0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069E99-6B9F-4627-A1D9-D1875C6CD739}" type="pres">
      <dgm:prSet presAssocID="{A40E3126-414C-4519-B1E5-8D7D3038F029}" presName="accent_2" presStyleCnt="0"/>
      <dgm:spPr/>
    </dgm:pt>
    <dgm:pt modelId="{230668D9-25C6-495F-84F8-02871A1E477E}" type="pres">
      <dgm:prSet presAssocID="{A40E3126-414C-4519-B1E5-8D7D3038F029}" presName="accentRepeatNode" presStyleLbl="solidFgAcc1" presStyleIdx="1" presStyleCnt="4"/>
      <dgm:spPr>
        <a:ln>
          <a:solidFill>
            <a:srgbClr val="574E43"/>
          </a:solidFill>
        </a:ln>
      </dgm:spPr>
    </dgm:pt>
    <dgm:pt modelId="{DBA466B7-3FA1-45C3-BAB0-2244B1EC369B}" type="pres">
      <dgm:prSet presAssocID="{D6708183-046D-4B3E-9D0B-921FA9A307C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D626C9-CF7E-4C64-BA3D-966652C32CB6}" type="pres">
      <dgm:prSet presAssocID="{D6708183-046D-4B3E-9D0B-921FA9A307C3}" presName="accent_3" presStyleCnt="0"/>
      <dgm:spPr/>
    </dgm:pt>
    <dgm:pt modelId="{4A30392B-437D-4B3D-A616-58CDE001F8BC}" type="pres">
      <dgm:prSet presAssocID="{D6708183-046D-4B3E-9D0B-921FA9A307C3}" presName="accentRepeatNode" presStyleLbl="solidFgAcc1" presStyleIdx="2" presStyleCnt="4"/>
      <dgm:spPr>
        <a:ln>
          <a:solidFill>
            <a:srgbClr val="574E43"/>
          </a:solidFill>
        </a:ln>
      </dgm:spPr>
    </dgm:pt>
    <dgm:pt modelId="{4A0B4B1D-79D8-451E-AC9D-AF8485DE4125}" type="pres">
      <dgm:prSet presAssocID="{2AE27E4B-CFD4-4876-8F82-D48AA3E0D51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BEC138-40D3-4F86-8594-F9A72AE1EA0C}" type="pres">
      <dgm:prSet presAssocID="{2AE27E4B-CFD4-4876-8F82-D48AA3E0D51F}" presName="accent_4" presStyleCnt="0"/>
      <dgm:spPr/>
    </dgm:pt>
    <dgm:pt modelId="{404EB54C-54B6-4481-8EEC-012182CE25AD}" type="pres">
      <dgm:prSet presAssocID="{2AE27E4B-CFD4-4876-8F82-D48AA3E0D51F}" presName="accentRepeatNode" presStyleLbl="solidFgAcc1" presStyleIdx="3" presStyleCnt="4"/>
      <dgm:spPr>
        <a:ln>
          <a:solidFill>
            <a:srgbClr val="574E43"/>
          </a:solidFill>
        </a:ln>
      </dgm:spPr>
    </dgm:pt>
  </dgm:ptLst>
  <dgm:cxnLst>
    <dgm:cxn modelId="{8C322F1A-09A8-44B7-8EC7-BFAB45EC53CC}" type="presOf" srcId="{DF87495E-A705-43B3-99F8-2ACEB52C95B8}" destId="{381F62B3-6186-438D-8502-0AC7BF8F1989}" srcOrd="0" destOrd="0" presId="urn:microsoft.com/office/officeart/2008/layout/VerticalCurvedList"/>
    <dgm:cxn modelId="{4BC49C02-25EF-45C8-B523-CE550BEDB6D0}" type="presOf" srcId="{2AE27E4B-CFD4-4876-8F82-D48AA3E0D51F}" destId="{4A0B4B1D-79D8-451E-AC9D-AF8485DE4125}" srcOrd="0" destOrd="0" presId="urn:microsoft.com/office/officeart/2008/layout/VerticalCurvedList"/>
    <dgm:cxn modelId="{895DE671-01E5-47E9-99E4-0752C7B164D6}" srcId="{A8B3BDC0-8996-438A-ABD7-BD3A1ADBDAA2}" destId="{A40E3126-414C-4519-B1E5-8D7D3038F029}" srcOrd="1" destOrd="0" parTransId="{950ED822-AFC9-4C61-8FF8-A4824BDDFBCB}" sibTransId="{4D5BDB2A-95DB-428A-9063-0E65556E68F1}"/>
    <dgm:cxn modelId="{372D9F9B-62FB-4FA7-B55A-FFF125A5D6CC}" type="presOf" srcId="{A8B3BDC0-8996-438A-ABD7-BD3A1ADBDAA2}" destId="{496C4D20-4FC4-4815-9958-CC25E4147E8D}" srcOrd="0" destOrd="0" presId="urn:microsoft.com/office/officeart/2008/layout/VerticalCurvedList"/>
    <dgm:cxn modelId="{36712F52-38DE-4CA9-83E0-60E90AC1F25B}" srcId="{A8B3BDC0-8996-438A-ABD7-BD3A1ADBDAA2}" destId="{DF87495E-A705-43B3-99F8-2ACEB52C95B8}" srcOrd="0" destOrd="0" parTransId="{CF6486E0-8665-460C-98EF-0D8AC4184C5E}" sibTransId="{CAD6F3DB-9C30-4072-A137-2DC5CBDF92CE}"/>
    <dgm:cxn modelId="{D8E0768E-AF57-48BE-93B3-054D5363E1F5}" type="presOf" srcId="{CAD6F3DB-9C30-4072-A137-2DC5CBDF92CE}" destId="{0BB3292B-D959-486F-B85F-3286C437D631}" srcOrd="0" destOrd="0" presId="urn:microsoft.com/office/officeart/2008/layout/VerticalCurvedList"/>
    <dgm:cxn modelId="{A6AA1F82-D1EB-40B4-9976-E8B018B5A01B}" srcId="{A8B3BDC0-8996-438A-ABD7-BD3A1ADBDAA2}" destId="{D6708183-046D-4B3E-9D0B-921FA9A307C3}" srcOrd="2" destOrd="0" parTransId="{35A1397C-AEF1-4402-B990-DEB29A0AF989}" sibTransId="{C76CD67F-96FA-4542-9A91-4BE3E923B957}"/>
    <dgm:cxn modelId="{CCF2FD26-1BFA-4A65-AC0A-DBFB98AE51E6}" srcId="{A8B3BDC0-8996-438A-ABD7-BD3A1ADBDAA2}" destId="{2AE27E4B-CFD4-4876-8F82-D48AA3E0D51F}" srcOrd="3" destOrd="0" parTransId="{DDE82AFA-90F9-4C15-A401-745C34B4378E}" sibTransId="{CC744D20-2BDE-4094-A6EA-FFFDBCB9E6FC}"/>
    <dgm:cxn modelId="{B833D32C-2734-4D8C-9CCE-7AC3CEEC29AF}" type="presOf" srcId="{A40E3126-414C-4519-B1E5-8D7D3038F029}" destId="{0F96F8F9-BD7E-4A7E-AF8A-7CD430E6A764}" srcOrd="0" destOrd="0" presId="urn:microsoft.com/office/officeart/2008/layout/VerticalCurvedList"/>
    <dgm:cxn modelId="{D2256083-8CF6-454E-BFB7-B1B0193A8810}" type="presOf" srcId="{D6708183-046D-4B3E-9D0B-921FA9A307C3}" destId="{DBA466B7-3FA1-45C3-BAB0-2244B1EC369B}" srcOrd="0" destOrd="0" presId="urn:microsoft.com/office/officeart/2008/layout/VerticalCurvedList"/>
    <dgm:cxn modelId="{2677CDC0-AF0E-4B2D-9C29-F76DCC94E711}" type="presParOf" srcId="{496C4D20-4FC4-4815-9958-CC25E4147E8D}" destId="{6B70EC0D-F227-4117-A9D9-8040B1015904}" srcOrd="0" destOrd="0" presId="urn:microsoft.com/office/officeart/2008/layout/VerticalCurvedList"/>
    <dgm:cxn modelId="{F61195F1-1303-4F90-B94F-EC7E3DEA4745}" type="presParOf" srcId="{6B70EC0D-F227-4117-A9D9-8040B1015904}" destId="{403C3AFD-61C9-4723-92A0-C2DAF47CCF9A}" srcOrd="0" destOrd="0" presId="urn:microsoft.com/office/officeart/2008/layout/VerticalCurvedList"/>
    <dgm:cxn modelId="{8AF6D10F-6823-414A-A122-0318D6DACCBE}" type="presParOf" srcId="{403C3AFD-61C9-4723-92A0-C2DAF47CCF9A}" destId="{47F11CF6-40E3-4245-B2FC-EC04CCBD3E53}" srcOrd="0" destOrd="0" presId="urn:microsoft.com/office/officeart/2008/layout/VerticalCurvedList"/>
    <dgm:cxn modelId="{70DD0006-13DC-4F22-B0AC-30ED926C923B}" type="presParOf" srcId="{403C3AFD-61C9-4723-92A0-C2DAF47CCF9A}" destId="{0BB3292B-D959-486F-B85F-3286C437D631}" srcOrd="1" destOrd="0" presId="urn:microsoft.com/office/officeart/2008/layout/VerticalCurvedList"/>
    <dgm:cxn modelId="{1BF7F67E-9233-4DBC-B01B-CAFA553C307D}" type="presParOf" srcId="{403C3AFD-61C9-4723-92A0-C2DAF47CCF9A}" destId="{F8CBACAF-C1B7-471B-ADF6-7741F4DB7069}" srcOrd="2" destOrd="0" presId="urn:microsoft.com/office/officeart/2008/layout/VerticalCurvedList"/>
    <dgm:cxn modelId="{5BCE62D6-6DAB-4263-8FF5-7C30DDF5C04F}" type="presParOf" srcId="{403C3AFD-61C9-4723-92A0-C2DAF47CCF9A}" destId="{08F57B3E-3269-44A4-BD62-B165E225A00F}" srcOrd="3" destOrd="0" presId="urn:microsoft.com/office/officeart/2008/layout/VerticalCurvedList"/>
    <dgm:cxn modelId="{C5B3735E-35D7-4575-84FC-DB958A41E3CB}" type="presParOf" srcId="{6B70EC0D-F227-4117-A9D9-8040B1015904}" destId="{381F62B3-6186-438D-8502-0AC7BF8F1989}" srcOrd="1" destOrd="0" presId="urn:microsoft.com/office/officeart/2008/layout/VerticalCurvedList"/>
    <dgm:cxn modelId="{E5B47CAD-0654-4F0C-A71D-2628F61FF724}" type="presParOf" srcId="{6B70EC0D-F227-4117-A9D9-8040B1015904}" destId="{8EE5D16A-2940-4C86-BF6B-09DE634EFFB3}" srcOrd="2" destOrd="0" presId="urn:microsoft.com/office/officeart/2008/layout/VerticalCurvedList"/>
    <dgm:cxn modelId="{413CAA76-BFC7-42AA-BE6B-6074308E250D}" type="presParOf" srcId="{8EE5D16A-2940-4C86-BF6B-09DE634EFFB3}" destId="{AF8A332C-05E1-4191-B8FA-58C7660F8F4B}" srcOrd="0" destOrd="0" presId="urn:microsoft.com/office/officeart/2008/layout/VerticalCurvedList"/>
    <dgm:cxn modelId="{497460BB-60B3-4E99-98A1-3E4C0EBCF8A9}" type="presParOf" srcId="{6B70EC0D-F227-4117-A9D9-8040B1015904}" destId="{0F96F8F9-BD7E-4A7E-AF8A-7CD430E6A764}" srcOrd="3" destOrd="0" presId="urn:microsoft.com/office/officeart/2008/layout/VerticalCurvedList"/>
    <dgm:cxn modelId="{DB841686-DB38-456D-B80E-0888D2118D24}" type="presParOf" srcId="{6B70EC0D-F227-4117-A9D9-8040B1015904}" destId="{85069E99-6B9F-4627-A1D9-D1875C6CD739}" srcOrd="4" destOrd="0" presId="urn:microsoft.com/office/officeart/2008/layout/VerticalCurvedList"/>
    <dgm:cxn modelId="{6E893DA4-F935-4424-9E3D-43F684631689}" type="presParOf" srcId="{85069E99-6B9F-4627-A1D9-D1875C6CD739}" destId="{230668D9-25C6-495F-84F8-02871A1E477E}" srcOrd="0" destOrd="0" presId="urn:microsoft.com/office/officeart/2008/layout/VerticalCurvedList"/>
    <dgm:cxn modelId="{1872E693-7926-4699-9201-578F1F3ED3BF}" type="presParOf" srcId="{6B70EC0D-F227-4117-A9D9-8040B1015904}" destId="{DBA466B7-3FA1-45C3-BAB0-2244B1EC369B}" srcOrd="5" destOrd="0" presId="urn:microsoft.com/office/officeart/2008/layout/VerticalCurvedList"/>
    <dgm:cxn modelId="{346C1BBA-6507-4B54-88FA-1447CE3D3881}" type="presParOf" srcId="{6B70EC0D-F227-4117-A9D9-8040B1015904}" destId="{78D626C9-CF7E-4C64-BA3D-966652C32CB6}" srcOrd="6" destOrd="0" presId="urn:microsoft.com/office/officeart/2008/layout/VerticalCurvedList"/>
    <dgm:cxn modelId="{B2C576F2-02E1-4142-9B83-693C1CC273EC}" type="presParOf" srcId="{78D626C9-CF7E-4C64-BA3D-966652C32CB6}" destId="{4A30392B-437D-4B3D-A616-58CDE001F8BC}" srcOrd="0" destOrd="0" presId="urn:microsoft.com/office/officeart/2008/layout/VerticalCurvedList"/>
    <dgm:cxn modelId="{F98C3034-7A47-4924-8A5B-DC8ED6F7F52F}" type="presParOf" srcId="{6B70EC0D-F227-4117-A9D9-8040B1015904}" destId="{4A0B4B1D-79D8-451E-AC9D-AF8485DE4125}" srcOrd="7" destOrd="0" presId="urn:microsoft.com/office/officeart/2008/layout/VerticalCurvedList"/>
    <dgm:cxn modelId="{433E755F-19BC-45BD-83D5-418DC4AF3D4F}" type="presParOf" srcId="{6B70EC0D-F227-4117-A9D9-8040B1015904}" destId="{BCBEC138-40D3-4F86-8594-F9A72AE1EA0C}" srcOrd="8" destOrd="0" presId="urn:microsoft.com/office/officeart/2008/layout/VerticalCurvedList"/>
    <dgm:cxn modelId="{8C0E74B8-711B-4862-8690-20E0AAFD5522}" type="presParOf" srcId="{BCBEC138-40D3-4F86-8594-F9A72AE1EA0C}" destId="{404EB54C-54B6-4481-8EEC-012182CE25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B3BDC0-8996-438A-ABD7-BD3A1ADBDAA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F87495E-A705-43B3-99F8-2ACEB52C95B8}">
      <dgm:prSet phldrT="[文字]"/>
      <dgm:spPr>
        <a:solidFill>
          <a:srgbClr val="726658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公司背景與專業服務</a:t>
          </a:r>
        </a:p>
      </dgm:t>
    </dgm:pt>
    <dgm:pt modelId="{CF6486E0-8665-460C-98EF-0D8AC4184C5E}" type="parTrans" cxnId="{36712F52-38DE-4CA9-83E0-60E90AC1F25B}">
      <dgm:prSet/>
      <dgm:spPr/>
      <dgm:t>
        <a:bodyPr/>
        <a:lstStyle/>
        <a:p>
          <a:endParaRPr lang="zh-TW" altLang="en-US"/>
        </a:p>
      </dgm:t>
    </dgm:pt>
    <dgm:pt modelId="{CAD6F3DB-9C30-4072-A137-2DC5CBDF92CE}" type="sibTrans" cxnId="{36712F52-38DE-4CA9-83E0-60E90AC1F25B}">
      <dgm:prSet/>
      <dgm:spPr/>
      <dgm:t>
        <a:bodyPr/>
        <a:lstStyle/>
        <a:p>
          <a:endParaRPr lang="zh-TW" altLang="en-US"/>
        </a:p>
      </dgm:t>
    </dgm:pt>
    <dgm:pt modelId="{A40E3126-414C-4519-B1E5-8D7D3038F029}">
      <dgm:prSet phldrT="[文字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b="0" i="0" u="none" strike="noStrike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gm:t>
    </dgm:pt>
    <dgm:pt modelId="{950ED822-AFC9-4C61-8FF8-A4824BDDFBCB}" type="parTrans" cxnId="{895DE671-01E5-47E9-99E4-0752C7B164D6}">
      <dgm:prSet/>
      <dgm:spPr/>
      <dgm:t>
        <a:bodyPr/>
        <a:lstStyle/>
        <a:p>
          <a:endParaRPr lang="zh-TW" altLang="en-US"/>
        </a:p>
      </dgm:t>
    </dgm:pt>
    <dgm:pt modelId="{4D5BDB2A-95DB-428A-9063-0E65556E68F1}" type="sibTrans" cxnId="{895DE671-01E5-47E9-99E4-0752C7B164D6}">
      <dgm:prSet/>
      <dgm:spPr/>
      <dgm:t>
        <a:bodyPr/>
        <a:lstStyle/>
        <a:p>
          <a:endParaRPr lang="zh-TW" altLang="en-US"/>
        </a:p>
      </dgm:t>
    </dgm:pt>
    <dgm:pt modelId="{D6708183-046D-4B3E-9D0B-921FA9A307C3}">
      <dgm:prSet phldrT="[文字]"/>
      <dgm:spPr>
        <a:solidFill>
          <a:srgbClr val="726658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zh-TW" altLang="en-US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dirty="0">
            <a:solidFill>
              <a:srgbClr val="574E43"/>
            </a:solidFill>
          </a:endParaRPr>
        </a:p>
      </dgm:t>
    </dgm:pt>
    <dgm:pt modelId="{35A1397C-AEF1-4402-B990-DEB29A0AF989}" type="parTrans" cxnId="{A6AA1F82-D1EB-40B4-9976-E8B018B5A01B}">
      <dgm:prSet/>
      <dgm:spPr/>
      <dgm:t>
        <a:bodyPr/>
        <a:lstStyle/>
        <a:p>
          <a:endParaRPr lang="zh-TW" altLang="en-US"/>
        </a:p>
      </dgm:t>
    </dgm:pt>
    <dgm:pt modelId="{C76CD67F-96FA-4542-9A91-4BE3E923B957}" type="sibTrans" cxnId="{A6AA1F82-D1EB-40B4-9976-E8B018B5A01B}">
      <dgm:prSet/>
      <dgm:spPr/>
      <dgm:t>
        <a:bodyPr/>
        <a:lstStyle/>
        <a:p>
          <a:endParaRPr lang="zh-TW" altLang="en-US"/>
        </a:p>
      </dgm:t>
    </dgm:pt>
    <dgm:pt modelId="{2AE27E4B-CFD4-4876-8F82-D48AA3E0D51F}">
      <dgm:prSet phldrT="[文字]" custT="1"/>
      <dgm:spPr>
        <a:solidFill>
          <a:srgbClr val="726658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問題</a:t>
          </a:r>
          <a:r>
            <a:rPr lang="en-US" sz="3000" b="0" i="0" u="none" strike="noStrike" kern="1200" dirty="0">
              <a:solidFill>
                <a:srgbClr val="574E43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Q&amp;A</a:t>
          </a:r>
          <a:endParaRPr lang="zh-TW" altLang="en-US" sz="3000" b="0" i="0" u="none" strike="noStrike" kern="1200" dirty="0">
            <a:solidFill>
              <a:srgbClr val="574E43"/>
            </a:solidFill>
            <a:effectLst/>
            <a:latin typeface="Adobe Garamond Pro Bold"/>
            <a:ea typeface="華康明體 Std W9" pitchFamily="18" charset="-120"/>
            <a:cs typeface="+mn-cs"/>
          </a:endParaRPr>
        </a:p>
      </dgm:t>
    </dgm:pt>
    <dgm:pt modelId="{DDE82AFA-90F9-4C15-A401-745C34B4378E}" type="parTrans" cxnId="{CCF2FD26-1BFA-4A65-AC0A-DBFB98AE51E6}">
      <dgm:prSet/>
      <dgm:spPr/>
      <dgm:t>
        <a:bodyPr/>
        <a:lstStyle/>
        <a:p>
          <a:endParaRPr lang="zh-TW" altLang="en-US"/>
        </a:p>
      </dgm:t>
    </dgm:pt>
    <dgm:pt modelId="{CC744D20-2BDE-4094-A6EA-FFFDBCB9E6FC}" type="sibTrans" cxnId="{CCF2FD26-1BFA-4A65-AC0A-DBFB98AE51E6}">
      <dgm:prSet/>
      <dgm:spPr/>
      <dgm:t>
        <a:bodyPr/>
        <a:lstStyle/>
        <a:p>
          <a:endParaRPr lang="zh-TW" altLang="en-US"/>
        </a:p>
      </dgm:t>
    </dgm:pt>
    <dgm:pt modelId="{496C4D20-4FC4-4815-9958-CC25E4147E8D}" type="pres">
      <dgm:prSet presAssocID="{A8B3BDC0-8996-438A-ABD7-BD3A1ADBDA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B70EC0D-F227-4117-A9D9-8040B1015904}" type="pres">
      <dgm:prSet presAssocID="{A8B3BDC0-8996-438A-ABD7-BD3A1ADBDAA2}" presName="Name1" presStyleCnt="0"/>
      <dgm:spPr/>
    </dgm:pt>
    <dgm:pt modelId="{403C3AFD-61C9-4723-92A0-C2DAF47CCF9A}" type="pres">
      <dgm:prSet presAssocID="{A8B3BDC0-8996-438A-ABD7-BD3A1ADBDAA2}" presName="cycle" presStyleCnt="0"/>
      <dgm:spPr/>
    </dgm:pt>
    <dgm:pt modelId="{47F11CF6-40E3-4245-B2FC-EC04CCBD3E53}" type="pres">
      <dgm:prSet presAssocID="{A8B3BDC0-8996-438A-ABD7-BD3A1ADBDAA2}" presName="srcNode" presStyleLbl="node1" presStyleIdx="0" presStyleCnt="4"/>
      <dgm:spPr/>
    </dgm:pt>
    <dgm:pt modelId="{0BB3292B-D959-486F-B85F-3286C437D631}" type="pres">
      <dgm:prSet presAssocID="{A8B3BDC0-8996-438A-ABD7-BD3A1ADBDAA2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8CBACAF-C1B7-471B-ADF6-7741F4DB7069}" type="pres">
      <dgm:prSet presAssocID="{A8B3BDC0-8996-438A-ABD7-BD3A1ADBDAA2}" presName="extraNode" presStyleLbl="node1" presStyleIdx="0" presStyleCnt="4"/>
      <dgm:spPr/>
    </dgm:pt>
    <dgm:pt modelId="{08F57B3E-3269-44A4-BD62-B165E225A00F}" type="pres">
      <dgm:prSet presAssocID="{A8B3BDC0-8996-438A-ABD7-BD3A1ADBDAA2}" presName="dstNode" presStyleLbl="node1" presStyleIdx="0" presStyleCnt="4"/>
      <dgm:spPr/>
    </dgm:pt>
    <dgm:pt modelId="{381F62B3-6186-438D-8502-0AC7BF8F1989}" type="pres">
      <dgm:prSet presAssocID="{DF87495E-A705-43B3-99F8-2ACEB52C95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E5D16A-2940-4C86-BF6B-09DE634EFFB3}" type="pres">
      <dgm:prSet presAssocID="{DF87495E-A705-43B3-99F8-2ACEB52C95B8}" presName="accent_1" presStyleCnt="0"/>
      <dgm:spPr/>
    </dgm:pt>
    <dgm:pt modelId="{AF8A332C-05E1-4191-B8FA-58C7660F8F4B}" type="pres">
      <dgm:prSet presAssocID="{DF87495E-A705-43B3-99F8-2ACEB52C95B8}" presName="accentRepeatNode" presStyleLbl="solidFgAcc1" presStyleIdx="0" presStyleCnt="4"/>
      <dgm:spPr>
        <a:ln>
          <a:solidFill>
            <a:srgbClr val="574E43"/>
          </a:solidFill>
        </a:ln>
      </dgm:spPr>
    </dgm:pt>
    <dgm:pt modelId="{0F96F8F9-BD7E-4A7E-AF8A-7CD430E6A764}" type="pres">
      <dgm:prSet presAssocID="{A40E3126-414C-4519-B1E5-8D7D3038F0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069E99-6B9F-4627-A1D9-D1875C6CD739}" type="pres">
      <dgm:prSet presAssocID="{A40E3126-414C-4519-B1E5-8D7D3038F029}" presName="accent_2" presStyleCnt="0"/>
      <dgm:spPr/>
    </dgm:pt>
    <dgm:pt modelId="{230668D9-25C6-495F-84F8-02871A1E477E}" type="pres">
      <dgm:prSet presAssocID="{A40E3126-414C-4519-B1E5-8D7D3038F029}" presName="accentRepeatNode" presStyleLbl="solidFgAcc1" presStyleIdx="1" presStyleCnt="4"/>
      <dgm:spPr/>
    </dgm:pt>
    <dgm:pt modelId="{DBA466B7-3FA1-45C3-BAB0-2244B1EC369B}" type="pres">
      <dgm:prSet presAssocID="{D6708183-046D-4B3E-9D0B-921FA9A307C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D626C9-CF7E-4C64-BA3D-966652C32CB6}" type="pres">
      <dgm:prSet presAssocID="{D6708183-046D-4B3E-9D0B-921FA9A307C3}" presName="accent_3" presStyleCnt="0"/>
      <dgm:spPr/>
    </dgm:pt>
    <dgm:pt modelId="{4A30392B-437D-4B3D-A616-58CDE001F8BC}" type="pres">
      <dgm:prSet presAssocID="{D6708183-046D-4B3E-9D0B-921FA9A307C3}" presName="accentRepeatNode" presStyleLbl="solidFgAcc1" presStyleIdx="2" presStyleCnt="4"/>
      <dgm:spPr>
        <a:ln>
          <a:solidFill>
            <a:srgbClr val="574E43"/>
          </a:solidFill>
        </a:ln>
      </dgm:spPr>
    </dgm:pt>
    <dgm:pt modelId="{4A0B4B1D-79D8-451E-AC9D-AF8485DE4125}" type="pres">
      <dgm:prSet presAssocID="{2AE27E4B-CFD4-4876-8F82-D48AA3E0D51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BEC138-40D3-4F86-8594-F9A72AE1EA0C}" type="pres">
      <dgm:prSet presAssocID="{2AE27E4B-CFD4-4876-8F82-D48AA3E0D51F}" presName="accent_4" presStyleCnt="0"/>
      <dgm:spPr/>
    </dgm:pt>
    <dgm:pt modelId="{404EB54C-54B6-4481-8EEC-012182CE25AD}" type="pres">
      <dgm:prSet presAssocID="{2AE27E4B-CFD4-4876-8F82-D48AA3E0D51F}" presName="accentRepeatNode" presStyleLbl="solidFgAcc1" presStyleIdx="3" presStyleCnt="4"/>
      <dgm:spPr>
        <a:ln>
          <a:solidFill>
            <a:srgbClr val="574E43"/>
          </a:solidFill>
        </a:ln>
      </dgm:spPr>
    </dgm:pt>
  </dgm:ptLst>
  <dgm:cxnLst>
    <dgm:cxn modelId="{AB39DFA8-2C57-48A8-8C08-2148331783E2}" type="presOf" srcId="{A40E3126-414C-4519-B1E5-8D7D3038F029}" destId="{0F96F8F9-BD7E-4A7E-AF8A-7CD430E6A764}" srcOrd="0" destOrd="0" presId="urn:microsoft.com/office/officeart/2008/layout/VerticalCurvedList"/>
    <dgm:cxn modelId="{F5C08782-85BC-459C-97BD-0E0FE08FA9AF}" type="presOf" srcId="{CAD6F3DB-9C30-4072-A137-2DC5CBDF92CE}" destId="{0BB3292B-D959-486F-B85F-3286C437D631}" srcOrd="0" destOrd="0" presId="urn:microsoft.com/office/officeart/2008/layout/VerticalCurvedList"/>
    <dgm:cxn modelId="{3C48F701-AFBF-4926-9F4C-0B0E7E29492D}" type="presOf" srcId="{2AE27E4B-CFD4-4876-8F82-D48AA3E0D51F}" destId="{4A0B4B1D-79D8-451E-AC9D-AF8485DE4125}" srcOrd="0" destOrd="0" presId="urn:microsoft.com/office/officeart/2008/layout/VerticalCurvedList"/>
    <dgm:cxn modelId="{A700EF0C-E257-43E7-92AB-F37D9AC4E67A}" type="presOf" srcId="{DF87495E-A705-43B3-99F8-2ACEB52C95B8}" destId="{381F62B3-6186-438D-8502-0AC7BF8F1989}" srcOrd="0" destOrd="0" presId="urn:microsoft.com/office/officeart/2008/layout/VerticalCurvedList"/>
    <dgm:cxn modelId="{895DE671-01E5-47E9-99E4-0752C7B164D6}" srcId="{A8B3BDC0-8996-438A-ABD7-BD3A1ADBDAA2}" destId="{A40E3126-414C-4519-B1E5-8D7D3038F029}" srcOrd="1" destOrd="0" parTransId="{950ED822-AFC9-4C61-8FF8-A4824BDDFBCB}" sibTransId="{4D5BDB2A-95DB-428A-9063-0E65556E68F1}"/>
    <dgm:cxn modelId="{36712F52-38DE-4CA9-83E0-60E90AC1F25B}" srcId="{A8B3BDC0-8996-438A-ABD7-BD3A1ADBDAA2}" destId="{DF87495E-A705-43B3-99F8-2ACEB52C95B8}" srcOrd="0" destOrd="0" parTransId="{CF6486E0-8665-460C-98EF-0D8AC4184C5E}" sibTransId="{CAD6F3DB-9C30-4072-A137-2DC5CBDF92CE}"/>
    <dgm:cxn modelId="{0681948E-E305-4A2E-A892-04EE815C86D5}" type="presOf" srcId="{A8B3BDC0-8996-438A-ABD7-BD3A1ADBDAA2}" destId="{496C4D20-4FC4-4815-9958-CC25E4147E8D}" srcOrd="0" destOrd="0" presId="urn:microsoft.com/office/officeart/2008/layout/VerticalCurvedList"/>
    <dgm:cxn modelId="{A6AA1F82-D1EB-40B4-9976-E8B018B5A01B}" srcId="{A8B3BDC0-8996-438A-ABD7-BD3A1ADBDAA2}" destId="{D6708183-046D-4B3E-9D0B-921FA9A307C3}" srcOrd="2" destOrd="0" parTransId="{35A1397C-AEF1-4402-B990-DEB29A0AF989}" sibTransId="{C76CD67F-96FA-4542-9A91-4BE3E923B957}"/>
    <dgm:cxn modelId="{CCF2FD26-1BFA-4A65-AC0A-DBFB98AE51E6}" srcId="{A8B3BDC0-8996-438A-ABD7-BD3A1ADBDAA2}" destId="{2AE27E4B-CFD4-4876-8F82-D48AA3E0D51F}" srcOrd="3" destOrd="0" parTransId="{DDE82AFA-90F9-4C15-A401-745C34B4378E}" sibTransId="{CC744D20-2BDE-4094-A6EA-FFFDBCB9E6FC}"/>
    <dgm:cxn modelId="{BCC04940-5E37-41D7-81BD-FC5E726D311D}" type="presOf" srcId="{D6708183-046D-4B3E-9D0B-921FA9A307C3}" destId="{DBA466B7-3FA1-45C3-BAB0-2244B1EC369B}" srcOrd="0" destOrd="0" presId="urn:microsoft.com/office/officeart/2008/layout/VerticalCurvedList"/>
    <dgm:cxn modelId="{A7AF86E8-93CE-43CA-B466-6F15D1484F06}" type="presParOf" srcId="{496C4D20-4FC4-4815-9958-CC25E4147E8D}" destId="{6B70EC0D-F227-4117-A9D9-8040B1015904}" srcOrd="0" destOrd="0" presId="urn:microsoft.com/office/officeart/2008/layout/VerticalCurvedList"/>
    <dgm:cxn modelId="{72565009-EC04-4567-9404-EA3C61142573}" type="presParOf" srcId="{6B70EC0D-F227-4117-A9D9-8040B1015904}" destId="{403C3AFD-61C9-4723-92A0-C2DAF47CCF9A}" srcOrd="0" destOrd="0" presId="urn:microsoft.com/office/officeart/2008/layout/VerticalCurvedList"/>
    <dgm:cxn modelId="{3D0E8E1B-4497-4380-B960-043AD7ABDCF6}" type="presParOf" srcId="{403C3AFD-61C9-4723-92A0-C2DAF47CCF9A}" destId="{47F11CF6-40E3-4245-B2FC-EC04CCBD3E53}" srcOrd="0" destOrd="0" presId="urn:microsoft.com/office/officeart/2008/layout/VerticalCurvedList"/>
    <dgm:cxn modelId="{3E822982-04D3-4BFC-AF62-AB13ACF23E35}" type="presParOf" srcId="{403C3AFD-61C9-4723-92A0-C2DAF47CCF9A}" destId="{0BB3292B-D959-486F-B85F-3286C437D631}" srcOrd="1" destOrd="0" presId="urn:microsoft.com/office/officeart/2008/layout/VerticalCurvedList"/>
    <dgm:cxn modelId="{6D4E5519-2F25-4584-8FCB-891711C219BD}" type="presParOf" srcId="{403C3AFD-61C9-4723-92A0-C2DAF47CCF9A}" destId="{F8CBACAF-C1B7-471B-ADF6-7741F4DB7069}" srcOrd="2" destOrd="0" presId="urn:microsoft.com/office/officeart/2008/layout/VerticalCurvedList"/>
    <dgm:cxn modelId="{F1990853-62A7-4C4F-BD43-AED956779C3D}" type="presParOf" srcId="{403C3AFD-61C9-4723-92A0-C2DAF47CCF9A}" destId="{08F57B3E-3269-44A4-BD62-B165E225A00F}" srcOrd="3" destOrd="0" presId="urn:microsoft.com/office/officeart/2008/layout/VerticalCurvedList"/>
    <dgm:cxn modelId="{323FA81E-476D-4605-9175-0C5F358608F2}" type="presParOf" srcId="{6B70EC0D-F227-4117-A9D9-8040B1015904}" destId="{381F62B3-6186-438D-8502-0AC7BF8F1989}" srcOrd="1" destOrd="0" presId="urn:microsoft.com/office/officeart/2008/layout/VerticalCurvedList"/>
    <dgm:cxn modelId="{410862DF-D16C-460E-BD49-10B6CDE6F0FE}" type="presParOf" srcId="{6B70EC0D-F227-4117-A9D9-8040B1015904}" destId="{8EE5D16A-2940-4C86-BF6B-09DE634EFFB3}" srcOrd="2" destOrd="0" presId="urn:microsoft.com/office/officeart/2008/layout/VerticalCurvedList"/>
    <dgm:cxn modelId="{D802FDF5-2EFE-4F29-8B30-D144B1FD6E31}" type="presParOf" srcId="{8EE5D16A-2940-4C86-BF6B-09DE634EFFB3}" destId="{AF8A332C-05E1-4191-B8FA-58C7660F8F4B}" srcOrd="0" destOrd="0" presId="urn:microsoft.com/office/officeart/2008/layout/VerticalCurvedList"/>
    <dgm:cxn modelId="{D7D6563C-A9E9-4AB7-AA2B-36987987AFBF}" type="presParOf" srcId="{6B70EC0D-F227-4117-A9D9-8040B1015904}" destId="{0F96F8F9-BD7E-4A7E-AF8A-7CD430E6A764}" srcOrd="3" destOrd="0" presId="urn:microsoft.com/office/officeart/2008/layout/VerticalCurvedList"/>
    <dgm:cxn modelId="{0BBEBFCC-F22C-4855-9B98-C03FA51EB5A1}" type="presParOf" srcId="{6B70EC0D-F227-4117-A9D9-8040B1015904}" destId="{85069E99-6B9F-4627-A1D9-D1875C6CD739}" srcOrd="4" destOrd="0" presId="urn:microsoft.com/office/officeart/2008/layout/VerticalCurvedList"/>
    <dgm:cxn modelId="{AB97D3AE-22BB-4FF7-9814-3B00715C1D1B}" type="presParOf" srcId="{85069E99-6B9F-4627-A1D9-D1875C6CD739}" destId="{230668D9-25C6-495F-84F8-02871A1E477E}" srcOrd="0" destOrd="0" presId="urn:microsoft.com/office/officeart/2008/layout/VerticalCurvedList"/>
    <dgm:cxn modelId="{93C8AF14-4EF4-4156-B381-AC18AA0B4760}" type="presParOf" srcId="{6B70EC0D-F227-4117-A9D9-8040B1015904}" destId="{DBA466B7-3FA1-45C3-BAB0-2244B1EC369B}" srcOrd="5" destOrd="0" presId="urn:microsoft.com/office/officeart/2008/layout/VerticalCurvedList"/>
    <dgm:cxn modelId="{3D621D94-CE58-4F21-A3AA-7ABF5810768F}" type="presParOf" srcId="{6B70EC0D-F227-4117-A9D9-8040B1015904}" destId="{78D626C9-CF7E-4C64-BA3D-966652C32CB6}" srcOrd="6" destOrd="0" presId="urn:microsoft.com/office/officeart/2008/layout/VerticalCurvedList"/>
    <dgm:cxn modelId="{6C79765B-0EEE-492C-AC52-4BFF20ADCE43}" type="presParOf" srcId="{78D626C9-CF7E-4C64-BA3D-966652C32CB6}" destId="{4A30392B-437D-4B3D-A616-58CDE001F8BC}" srcOrd="0" destOrd="0" presId="urn:microsoft.com/office/officeart/2008/layout/VerticalCurvedList"/>
    <dgm:cxn modelId="{90F87075-8EB3-4800-A47A-E492C271F0D0}" type="presParOf" srcId="{6B70EC0D-F227-4117-A9D9-8040B1015904}" destId="{4A0B4B1D-79D8-451E-AC9D-AF8485DE4125}" srcOrd="7" destOrd="0" presId="urn:microsoft.com/office/officeart/2008/layout/VerticalCurvedList"/>
    <dgm:cxn modelId="{2FC31451-8F9E-4E50-973F-862BC12F3AAE}" type="presParOf" srcId="{6B70EC0D-F227-4117-A9D9-8040B1015904}" destId="{BCBEC138-40D3-4F86-8594-F9A72AE1EA0C}" srcOrd="8" destOrd="0" presId="urn:microsoft.com/office/officeart/2008/layout/VerticalCurvedList"/>
    <dgm:cxn modelId="{76BA1939-18EB-46BC-892F-2335171F224E}" type="presParOf" srcId="{BCBEC138-40D3-4F86-8594-F9A72AE1EA0C}" destId="{404EB54C-54B6-4481-8EEC-012182CE25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B3BDC0-8996-438A-ABD7-BD3A1ADBDAA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F87495E-A705-43B3-99F8-2ACEB52C95B8}">
      <dgm:prSet phldrT="[文字]" custT="1"/>
      <dgm:spPr>
        <a:solidFill>
          <a:srgbClr val="726658"/>
        </a:solidFill>
      </dgm:spPr>
      <dgm:t>
        <a:bodyPr/>
        <a:lstStyle/>
        <a:p>
          <a:pPr>
            <a:lnSpc>
              <a:spcPct val="100000"/>
            </a:lnSpc>
          </a:pPr>
          <a:r>
            <a:rPr lang="zh-TW" altLang="en-US" sz="3000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公司背景與專業服務</a:t>
          </a:r>
        </a:p>
      </dgm:t>
    </dgm:pt>
    <dgm:pt modelId="{CF6486E0-8665-460C-98EF-0D8AC4184C5E}" type="parTrans" cxnId="{36712F52-38DE-4CA9-83E0-60E90AC1F25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CAD6F3DB-9C30-4072-A137-2DC5CBDF92CE}" type="sibTrans" cxnId="{36712F52-38DE-4CA9-83E0-60E90AC1F25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A40E3126-414C-4519-B1E5-8D7D3038F029}">
      <dgm:prSet phldrT="[文字]" custT="1"/>
      <dgm:spPr>
        <a:solidFill>
          <a:srgbClr val="726658"/>
        </a:solidFill>
      </dgm:spPr>
      <dgm:t>
        <a:bodyPr/>
        <a:lstStyle/>
        <a:p>
          <a:pPr>
            <a:lnSpc>
              <a:spcPct val="100000"/>
            </a:lnSpc>
          </a:pPr>
          <a:r>
            <a:rPr lang="zh-TW" altLang="en-US" sz="3000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gm:t>
    </dgm:pt>
    <dgm:pt modelId="{950ED822-AFC9-4C61-8FF8-A4824BDDFBCB}" type="parTrans" cxnId="{895DE671-01E5-47E9-99E4-0752C7B164D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4D5BDB2A-95DB-428A-9063-0E65556E68F1}" type="sibTrans" cxnId="{895DE671-01E5-47E9-99E4-0752C7B164D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D6708183-046D-4B3E-9D0B-921FA9A307C3}">
      <dgm:prSet phldrT="[文字]" custT="1"/>
      <dgm:spPr/>
      <dgm:t>
        <a:bodyPr/>
        <a:lstStyle/>
        <a:p>
          <a:pPr rtl="0">
            <a:lnSpc>
              <a:spcPct val="100000"/>
            </a:lnSpc>
          </a:pPr>
          <a:r>
            <a:rPr lang="zh-TW" altLang="en-US" sz="3000" b="0" i="0" u="none" strike="noStrike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sz="3000" dirty="0"/>
        </a:p>
      </dgm:t>
    </dgm:pt>
    <dgm:pt modelId="{35A1397C-AEF1-4402-B990-DEB29A0AF989}" type="parTrans" cxnId="{A6AA1F82-D1EB-40B4-9976-E8B018B5A01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C76CD67F-96FA-4542-9A91-4BE3E923B957}" type="sibTrans" cxnId="{A6AA1F82-D1EB-40B4-9976-E8B018B5A01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2AE27E4B-CFD4-4876-8F82-D48AA3E0D51F}">
      <dgm:prSet phldrT="[文字]" custT="1"/>
      <dgm:spPr>
        <a:solidFill>
          <a:srgbClr val="72665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問題</a:t>
          </a:r>
          <a:r>
            <a:rPr lang="en-US" sz="3000" b="0" i="0" u="none" strike="noStrike" kern="1200" dirty="0">
              <a:solidFill>
                <a:srgbClr val="574E43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Q&amp;A</a:t>
          </a:r>
          <a:endParaRPr lang="zh-TW" altLang="en-US" sz="3000" b="0" i="0" u="none" strike="noStrike" kern="1200" dirty="0">
            <a:solidFill>
              <a:srgbClr val="574E43"/>
            </a:solidFill>
            <a:effectLst/>
            <a:latin typeface="Adobe Garamond Pro Bold"/>
            <a:ea typeface="華康明體 Std W9" pitchFamily="18" charset="-120"/>
            <a:cs typeface="+mn-cs"/>
          </a:endParaRPr>
        </a:p>
      </dgm:t>
    </dgm:pt>
    <dgm:pt modelId="{DDE82AFA-90F9-4C15-A401-745C34B4378E}" type="parTrans" cxnId="{CCF2FD26-1BFA-4A65-AC0A-DBFB98AE51E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CC744D20-2BDE-4094-A6EA-FFFDBCB9E6FC}" type="sibTrans" cxnId="{CCF2FD26-1BFA-4A65-AC0A-DBFB98AE51E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496C4D20-4FC4-4815-9958-CC25E4147E8D}" type="pres">
      <dgm:prSet presAssocID="{A8B3BDC0-8996-438A-ABD7-BD3A1ADBDA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B70EC0D-F227-4117-A9D9-8040B1015904}" type="pres">
      <dgm:prSet presAssocID="{A8B3BDC0-8996-438A-ABD7-BD3A1ADBDAA2}" presName="Name1" presStyleCnt="0"/>
      <dgm:spPr/>
    </dgm:pt>
    <dgm:pt modelId="{403C3AFD-61C9-4723-92A0-C2DAF47CCF9A}" type="pres">
      <dgm:prSet presAssocID="{A8B3BDC0-8996-438A-ABD7-BD3A1ADBDAA2}" presName="cycle" presStyleCnt="0"/>
      <dgm:spPr/>
    </dgm:pt>
    <dgm:pt modelId="{47F11CF6-40E3-4245-B2FC-EC04CCBD3E53}" type="pres">
      <dgm:prSet presAssocID="{A8B3BDC0-8996-438A-ABD7-BD3A1ADBDAA2}" presName="srcNode" presStyleLbl="node1" presStyleIdx="0" presStyleCnt="4"/>
      <dgm:spPr/>
    </dgm:pt>
    <dgm:pt modelId="{0BB3292B-D959-486F-B85F-3286C437D631}" type="pres">
      <dgm:prSet presAssocID="{A8B3BDC0-8996-438A-ABD7-BD3A1ADBDAA2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8CBACAF-C1B7-471B-ADF6-7741F4DB7069}" type="pres">
      <dgm:prSet presAssocID="{A8B3BDC0-8996-438A-ABD7-BD3A1ADBDAA2}" presName="extraNode" presStyleLbl="node1" presStyleIdx="0" presStyleCnt="4"/>
      <dgm:spPr/>
    </dgm:pt>
    <dgm:pt modelId="{08F57B3E-3269-44A4-BD62-B165E225A00F}" type="pres">
      <dgm:prSet presAssocID="{A8B3BDC0-8996-438A-ABD7-BD3A1ADBDAA2}" presName="dstNode" presStyleLbl="node1" presStyleIdx="0" presStyleCnt="4"/>
      <dgm:spPr/>
    </dgm:pt>
    <dgm:pt modelId="{381F62B3-6186-438D-8502-0AC7BF8F1989}" type="pres">
      <dgm:prSet presAssocID="{DF87495E-A705-43B3-99F8-2ACEB52C95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E5D16A-2940-4C86-BF6B-09DE634EFFB3}" type="pres">
      <dgm:prSet presAssocID="{DF87495E-A705-43B3-99F8-2ACEB52C95B8}" presName="accent_1" presStyleCnt="0"/>
      <dgm:spPr/>
    </dgm:pt>
    <dgm:pt modelId="{AF8A332C-05E1-4191-B8FA-58C7660F8F4B}" type="pres">
      <dgm:prSet presAssocID="{DF87495E-A705-43B3-99F8-2ACEB52C95B8}" presName="accentRepeatNode" presStyleLbl="solidFgAcc1" presStyleIdx="0" presStyleCnt="4"/>
      <dgm:spPr>
        <a:ln>
          <a:solidFill>
            <a:srgbClr val="574E43"/>
          </a:solidFill>
        </a:ln>
      </dgm:spPr>
    </dgm:pt>
    <dgm:pt modelId="{0F96F8F9-BD7E-4A7E-AF8A-7CD430E6A764}" type="pres">
      <dgm:prSet presAssocID="{A40E3126-414C-4519-B1E5-8D7D3038F0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069E99-6B9F-4627-A1D9-D1875C6CD739}" type="pres">
      <dgm:prSet presAssocID="{A40E3126-414C-4519-B1E5-8D7D3038F029}" presName="accent_2" presStyleCnt="0"/>
      <dgm:spPr/>
    </dgm:pt>
    <dgm:pt modelId="{230668D9-25C6-495F-84F8-02871A1E477E}" type="pres">
      <dgm:prSet presAssocID="{A40E3126-414C-4519-B1E5-8D7D3038F029}" presName="accentRepeatNode" presStyleLbl="solidFgAcc1" presStyleIdx="1" presStyleCnt="4"/>
      <dgm:spPr>
        <a:ln>
          <a:solidFill>
            <a:srgbClr val="574E43"/>
          </a:solidFill>
        </a:ln>
      </dgm:spPr>
    </dgm:pt>
    <dgm:pt modelId="{DBA466B7-3FA1-45C3-BAB0-2244B1EC369B}" type="pres">
      <dgm:prSet presAssocID="{D6708183-046D-4B3E-9D0B-921FA9A307C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D626C9-CF7E-4C64-BA3D-966652C32CB6}" type="pres">
      <dgm:prSet presAssocID="{D6708183-046D-4B3E-9D0B-921FA9A307C3}" presName="accent_3" presStyleCnt="0"/>
      <dgm:spPr/>
    </dgm:pt>
    <dgm:pt modelId="{4A30392B-437D-4B3D-A616-58CDE001F8BC}" type="pres">
      <dgm:prSet presAssocID="{D6708183-046D-4B3E-9D0B-921FA9A307C3}" presName="accentRepeatNode" presStyleLbl="solidFgAcc1" presStyleIdx="2" presStyleCnt="4"/>
      <dgm:spPr/>
    </dgm:pt>
    <dgm:pt modelId="{4A0B4B1D-79D8-451E-AC9D-AF8485DE4125}" type="pres">
      <dgm:prSet presAssocID="{2AE27E4B-CFD4-4876-8F82-D48AA3E0D51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BEC138-40D3-4F86-8594-F9A72AE1EA0C}" type="pres">
      <dgm:prSet presAssocID="{2AE27E4B-CFD4-4876-8F82-D48AA3E0D51F}" presName="accent_4" presStyleCnt="0"/>
      <dgm:spPr/>
    </dgm:pt>
    <dgm:pt modelId="{404EB54C-54B6-4481-8EEC-012182CE25AD}" type="pres">
      <dgm:prSet presAssocID="{2AE27E4B-CFD4-4876-8F82-D48AA3E0D51F}" presName="accentRepeatNode" presStyleLbl="solidFgAcc1" presStyleIdx="3" presStyleCnt="4"/>
      <dgm:spPr>
        <a:ln>
          <a:solidFill>
            <a:srgbClr val="574E43"/>
          </a:solidFill>
        </a:ln>
      </dgm:spPr>
    </dgm:pt>
  </dgm:ptLst>
  <dgm:cxnLst>
    <dgm:cxn modelId="{DC2C6B7D-328C-413F-A3B7-4D3729369A82}" type="presOf" srcId="{CAD6F3DB-9C30-4072-A137-2DC5CBDF92CE}" destId="{0BB3292B-D959-486F-B85F-3286C437D631}" srcOrd="0" destOrd="0" presId="urn:microsoft.com/office/officeart/2008/layout/VerticalCurvedList"/>
    <dgm:cxn modelId="{895DE671-01E5-47E9-99E4-0752C7B164D6}" srcId="{A8B3BDC0-8996-438A-ABD7-BD3A1ADBDAA2}" destId="{A40E3126-414C-4519-B1E5-8D7D3038F029}" srcOrd="1" destOrd="0" parTransId="{950ED822-AFC9-4C61-8FF8-A4824BDDFBCB}" sibTransId="{4D5BDB2A-95DB-428A-9063-0E65556E68F1}"/>
    <dgm:cxn modelId="{36712F52-38DE-4CA9-83E0-60E90AC1F25B}" srcId="{A8B3BDC0-8996-438A-ABD7-BD3A1ADBDAA2}" destId="{DF87495E-A705-43B3-99F8-2ACEB52C95B8}" srcOrd="0" destOrd="0" parTransId="{CF6486E0-8665-460C-98EF-0D8AC4184C5E}" sibTransId="{CAD6F3DB-9C30-4072-A137-2DC5CBDF92CE}"/>
    <dgm:cxn modelId="{397E514F-6FC9-4AB7-AB07-7FDEF75F7993}" type="presOf" srcId="{D6708183-046D-4B3E-9D0B-921FA9A307C3}" destId="{DBA466B7-3FA1-45C3-BAB0-2244B1EC369B}" srcOrd="0" destOrd="0" presId="urn:microsoft.com/office/officeart/2008/layout/VerticalCurvedList"/>
    <dgm:cxn modelId="{8C84DA8B-3F94-474C-A2C2-A86C9712D1B8}" type="presOf" srcId="{DF87495E-A705-43B3-99F8-2ACEB52C95B8}" destId="{381F62B3-6186-438D-8502-0AC7BF8F1989}" srcOrd="0" destOrd="0" presId="urn:microsoft.com/office/officeart/2008/layout/VerticalCurvedList"/>
    <dgm:cxn modelId="{70ACBB2B-BDA7-4D62-95B4-0507F1C5BC20}" type="presOf" srcId="{2AE27E4B-CFD4-4876-8F82-D48AA3E0D51F}" destId="{4A0B4B1D-79D8-451E-AC9D-AF8485DE4125}" srcOrd="0" destOrd="0" presId="urn:microsoft.com/office/officeart/2008/layout/VerticalCurvedList"/>
    <dgm:cxn modelId="{09FF207E-15E6-4F11-9BC2-8F873A56B532}" type="presOf" srcId="{A8B3BDC0-8996-438A-ABD7-BD3A1ADBDAA2}" destId="{496C4D20-4FC4-4815-9958-CC25E4147E8D}" srcOrd="0" destOrd="0" presId="urn:microsoft.com/office/officeart/2008/layout/VerticalCurvedList"/>
    <dgm:cxn modelId="{A6AA1F82-D1EB-40B4-9976-E8B018B5A01B}" srcId="{A8B3BDC0-8996-438A-ABD7-BD3A1ADBDAA2}" destId="{D6708183-046D-4B3E-9D0B-921FA9A307C3}" srcOrd="2" destOrd="0" parTransId="{35A1397C-AEF1-4402-B990-DEB29A0AF989}" sibTransId="{C76CD67F-96FA-4542-9A91-4BE3E923B957}"/>
    <dgm:cxn modelId="{CEFCFE8E-E849-485A-9D64-3B902A6B7804}" type="presOf" srcId="{A40E3126-414C-4519-B1E5-8D7D3038F029}" destId="{0F96F8F9-BD7E-4A7E-AF8A-7CD430E6A764}" srcOrd="0" destOrd="0" presId="urn:microsoft.com/office/officeart/2008/layout/VerticalCurvedList"/>
    <dgm:cxn modelId="{CCF2FD26-1BFA-4A65-AC0A-DBFB98AE51E6}" srcId="{A8B3BDC0-8996-438A-ABD7-BD3A1ADBDAA2}" destId="{2AE27E4B-CFD4-4876-8F82-D48AA3E0D51F}" srcOrd="3" destOrd="0" parTransId="{DDE82AFA-90F9-4C15-A401-745C34B4378E}" sibTransId="{CC744D20-2BDE-4094-A6EA-FFFDBCB9E6FC}"/>
    <dgm:cxn modelId="{85CB5B36-60AF-4B9F-A32F-A9A5A8866882}" type="presParOf" srcId="{496C4D20-4FC4-4815-9958-CC25E4147E8D}" destId="{6B70EC0D-F227-4117-A9D9-8040B1015904}" srcOrd="0" destOrd="0" presId="urn:microsoft.com/office/officeart/2008/layout/VerticalCurvedList"/>
    <dgm:cxn modelId="{B0AE4126-375A-4686-B2BC-3AF0D9CFB18E}" type="presParOf" srcId="{6B70EC0D-F227-4117-A9D9-8040B1015904}" destId="{403C3AFD-61C9-4723-92A0-C2DAF47CCF9A}" srcOrd="0" destOrd="0" presId="urn:microsoft.com/office/officeart/2008/layout/VerticalCurvedList"/>
    <dgm:cxn modelId="{19E3B811-8260-4324-A154-16DFDEF91C0E}" type="presParOf" srcId="{403C3AFD-61C9-4723-92A0-C2DAF47CCF9A}" destId="{47F11CF6-40E3-4245-B2FC-EC04CCBD3E53}" srcOrd="0" destOrd="0" presId="urn:microsoft.com/office/officeart/2008/layout/VerticalCurvedList"/>
    <dgm:cxn modelId="{A2A3B4E1-CB7D-4E06-A069-4E0EEBF06286}" type="presParOf" srcId="{403C3AFD-61C9-4723-92A0-C2DAF47CCF9A}" destId="{0BB3292B-D959-486F-B85F-3286C437D631}" srcOrd="1" destOrd="0" presId="urn:microsoft.com/office/officeart/2008/layout/VerticalCurvedList"/>
    <dgm:cxn modelId="{1754A50F-543B-4A9E-B122-E5AB45D150FA}" type="presParOf" srcId="{403C3AFD-61C9-4723-92A0-C2DAF47CCF9A}" destId="{F8CBACAF-C1B7-471B-ADF6-7741F4DB7069}" srcOrd="2" destOrd="0" presId="urn:microsoft.com/office/officeart/2008/layout/VerticalCurvedList"/>
    <dgm:cxn modelId="{20368819-8E7E-4792-A5C8-86544794F2FE}" type="presParOf" srcId="{403C3AFD-61C9-4723-92A0-C2DAF47CCF9A}" destId="{08F57B3E-3269-44A4-BD62-B165E225A00F}" srcOrd="3" destOrd="0" presId="urn:microsoft.com/office/officeart/2008/layout/VerticalCurvedList"/>
    <dgm:cxn modelId="{20E53B97-76A9-4E51-A260-1B876D69287E}" type="presParOf" srcId="{6B70EC0D-F227-4117-A9D9-8040B1015904}" destId="{381F62B3-6186-438D-8502-0AC7BF8F1989}" srcOrd="1" destOrd="0" presId="urn:microsoft.com/office/officeart/2008/layout/VerticalCurvedList"/>
    <dgm:cxn modelId="{2CD4B05B-0292-4188-AE86-9BFC07DD05A6}" type="presParOf" srcId="{6B70EC0D-F227-4117-A9D9-8040B1015904}" destId="{8EE5D16A-2940-4C86-BF6B-09DE634EFFB3}" srcOrd="2" destOrd="0" presId="urn:microsoft.com/office/officeart/2008/layout/VerticalCurvedList"/>
    <dgm:cxn modelId="{BBD837BE-A0D7-446A-9A98-D9E107546968}" type="presParOf" srcId="{8EE5D16A-2940-4C86-BF6B-09DE634EFFB3}" destId="{AF8A332C-05E1-4191-B8FA-58C7660F8F4B}" srcOrd="0" destOrd="0" presId="urn:microsoft.com/office/officeart/2008/layout/VerticalCurvedList"/>
    <dgm:cxn modelId="{DCFB9D24-6439-40C4-A089-CE5AE55008B0}" type="presParOf" srcId="{6B70EC0D-F227-4117-A9D9-8040B1015904}" destId="{0F96F8F9-BD7E-4A7E-AF8A-7CD430E6A764}" srcOrd="3" destOrd="0" presId="urn:microsoft.com/office/officeart/2008/layout/VerticalCurvedList"/>
    <dgm:cxn modelId="{0A658DD0-E7CC-4897-ADED-B64B4FD4F8DA}" type="presParOf" srcId="{6B70EC0D-F227-4117-A9D9-8040B1015904}" destId="{85069E99-6B9F-4627-A1D9-D1875C6CD739}" srcOrd="4" destOrd="0" presId="urn:microsoft.com/office/officeart/2008/layout/VerticalCurvedList"/>
    <dgm:cxn modelId="{E3FE00CB-137E-403C-AB2B-A23C31581672}" type="presParOf" srcId="{85069E99-6B9F-4627-A1D9-D1875C6CD739}" destId="{230668D9-25C6-495F-84F8-02871A1E477E}" srcOrd="0" destOrd="0" presId="urn:microsoft.com/office/officeart/2008/layout/VerticalCurvedList"/>
    <dgm:cxn modelId="{709215E7-DF55-41A5-B7BB-F59279D4E42E}" type="presParOf" srcId="{6B70EC0D-F227-4117-A9D9-8040B1015904}" destId="{DBA466B7-3FA1-45C3-BAB0-2244B1EC369B}" srcOrd="5" destOrd="0" presId="urn:microsoft.com/office/officeart/2008/layout/VerticalCurvedList"/>
    <dgm:cxn modelId="{9B5B7ABC-FEAE-4B45-AA0D-EA125A2E3A58}" type="presParOf" srcId="{6B70EC0D-F227-4117-A9D9-8040B1015904}" destId="{78D626C9-CF7E-4C64-BA3D-966652C32CB6}" srcOrd="6" destOrd="0" presId="urn:microsoft.com/office/officeart/2008/layout/VerticalCurvedList"/>
    <dgm:cxn modelId="{BB79DC60-E23D-456D-9E13-A1AA5FB91C6C}" type="presParOf" srcId="{78D626C9-CF7E-4C64-BA3D-966652C32CB6}" destId="{4A30392B-437D-4B3D-A616-58CDE001F8BC}" srcOrd="0" destOrd="0" presId="urn:microsoft.com/office/officeart/2008/layout/VerticalCurvedList"/>
    <dgm:cxn modelId="{90FA1D59-3C5A-4B16-A9B1-D9E651199381}" type="presParOf" srcId="{6B70EC0D-F227-4117-A9D9-8040B1015904}" destId="{4A0B4B1D-79D8-451E-AC9D-AF8485DE4125}" srcOrd="7" destOrd="0" presId="urn:microsoft.com/office/officeart/2008/layout/VerticalCurvedList"/>
    <dgm:cxn modelId="{03DBBD31-205A-4986-AFC8-A504E2F82F88}" type="presParOf" srcId="{6B70EC0D-F227-4117-A9D9-8040B1015904}" destId="{BCBEC138-40D3-4F86-8594-F9A72AE1EA0C}" srcOrd="8" destOrd="0" presId="urn:microsoft.com/office/officeart/2008/layout/VerticalCurvedList"/>
    <dgm:cxn modelId="{E4273559-D282-441C-8047-40599AAB41E4}" type="presParOf" srcId="{BCBEC138-40D3-4F86-8594-F9A72AE1EA0C}" destId="{404EB54C-54B6-4481-8EEC-012182CE25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B3BDC0-8996-438A-ABD7-BD3A1ADBDAA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F87495E-A705-43B3-99F8-2ACEB52C95B8}">
      <dgm:prSet phldrT="[文字]" custT="1"/>
      <dgm:spPr>
        <a:solidFill>
          <a:srgbClr val="726658"/>
        </a:solidFill>
      </dgm:spPr>
      <dgm:t>
        <a:bodyPr/>
        <a:lstStyle/>
        <a:p>
          <a:pPr>
            <a:lnSpc>
              <a:spcPct val="100000"/>
            </a:lnSpc>
          </a:pPr>
          <a:r>
            <a:rPr lang="zh-TW" altLang="en-US" sz="3000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公司背景與專業服務</a:t>
          </a:r>
        </a:p>
      </dgm:t>
    </dgm:pt>
    <dgm:pt modelId="{CF6486E0-8665-460C-98EF-0D8AC4184C5E}" type="parTrans" cxnId="{36712F52-38DE-4CA9-83E0-60E90AC1F25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CAD6F3DB-9C30-4072-A137-2DC5CBDF92CE}" type="sibTrans" cxnId="{36712F52-38DE-4CA9-83E0-60E90AC1F25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A40E3126-414C-4519-B1E5-8D7D3038F029}">
      <dgm:prSet phldrT="[文字]" custT="1"/>
      <dgm:spPr>
        <a:solidFill>
          <a:srgbClr val="726658"/>
        </a:solidFill>
      </dgm:spPr>
      <dgm:t>
        <a:bodyPr/>
        <a:lstStyle/>
        <a:p>
          <a:pPr>
            <a:lnSpc>
              <a:spcPct val="100000"/>
            </a:lnSpc>
          </a:pPr>
          <a:r>
            <a:rPr lang="zh-TW" altLang="en-US" sz="3000" b="0" i="0" u="none" strike="noStrike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gm:t>
    </dgm:pt>
    <dgm:pt modelId="{950ED822-AFC9-4C61-8FF8-A4824BDDFBCB}" type="parTrans" cxnId="{895DE671-01E5-47E9-99E4-0752C7B164D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4D5BDB2A-95DB-428A-9063-0E65556E68F1}" type="sibTrans" cxnId="{895DE671-01E5-47E9-99E4-0752C7B164D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D6708183-046D-4B3E-9D0B-921FA9A307C3}">
      <dgm:prSet phldrT="[文字]" custT="1"/>
      <dgm:spPr>
        <a:solidFill>
          <a:srgbClr val="726658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20709" tIns="76200" rIns="76200" bIns="76200" numCol="1" spcCol="1270" anchor="ctr" anchorCtr="0"/>
        <a:lstStyle/>
        <a:p>
          <a:pPr marL="0" lvl="0" indent="0" algn="l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</a:p>
      </dgm:t>
    </dgm:pt>
    <dgm:pt modelId="{35A1397C-AEF1-4402-B990-DEB29A0AF989}" type="parTrans" cxnId="{A6AA1F82-D1EB-40B4-9976-E8B018B5A01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C76CD67F-96FA-4542-9A91-4BE3E923B957}" type="sibTrans" cxnId="{A6AA1F82-D1EB-40B4-9976-E8B018B5A01B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2AE27E4B-CFD4-4876-8F82-D48AA3E0D51F}">
      <dgm:prSet phldrT="[文字]" custT="1"/>
      <dgm:spPr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20709" tIns="81280" rIns="81280" bIns="81280" numCol="1" spcCol="1270" anchor="ctr" anchorCtr="0"/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0" i="0" u="none" strike="noStrike" kern="1200">
              <a:solidFill>
                <a:prstClr val="white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問題</a:t>
          </a:r>
          <a:r>
            <a:rPr lang="en-US" sz="3000" b="0" i="0" u="none" strike="noStrike" kern="1200">
              <a:solidFill>
                <a:prstClr val="white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Q&amp;A</a:t>
          </a:r>
          <a:endParaRPr lang="zh-TW" altLang="en-US" sz="3000" b="0" i="0" u="none" strike="noStrike" kern="1200" dirty="0">
            <a:solidFill>
              <a:prstClr val="white"/>
            </a:solidFill>
            <a:effectLst/>
            <a:latin typeface="Adobe Garamond Pro Bold"/>
            <a:ea typeface="華康明體 Std W9" pitchFamily="18" charset="-120"/>
            <a:cs typeface="+mn-cs"/>
          </a:endParaRPr>
        </a:p>
      </dgm:t>
    </dgm:pt>
    <dgm:pt modelId="{DDE82AFA-90F9-4C15-A401-745C34B4378E}" type="parTrans" cxnId="{CCF2FD26-1BFA-4A65-AC0A-DBFB98AE51E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CC744D20-2BDE-4094-A6EA-FFFDBCB9E6FC}" type="sibTrans" cxnId="{CCF2FD26-1BFA-4A65-AC0A-DBFB98AE51E6}">
      <dgm:prSet/>
      <dgm:spPr/>
      <dgm:t>
        <a:bodyPr/>
        <a:lstStyle/>
        <a:p>
          <a:pPr>
            <a:lnSpc>
              <a:spcPct val="100000"/>
            </a:lnSpc>
          </a:pPr>
          <a:endParaRPr lang="zh-TW" altLang="en-US" sz="3000"/>
        </a:p>
      </dgm:t>
    </dgm:pt>
    <dgm:pt modelId="{496C4D20-4FC4-4815-9958-CC25E4147E8D}" type="pres">
      <dgm:prSet presAssocID="{A8B3BDC0-8996-438A-ABD7-BD3A1ADBDA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B70EC0D-F227-4117-A9D9-8040B1015904}" type="pres">
      <dgm:prSet presAssocID="{A8B3BDC0-8996-438A-ABD7-BD3A1ADBDAA2}" presName="Name1" presStyleCnt="0"/>
      <dgm:spPr/>
    </dgm:pt>
    <dgm:pt modelId="{403C3AFD-61C9-4723-92A0-C2DAF47CCF9A}" type="pres">
      <dgm:prSet presAssocID="{A8B3BDC0-8996-438A-ABD7-BD3A1ADBDAA2}" presName="cycle" presStyleCnt="0"/>
      <dgm:spPr/>
    </dgm:pt>
    <dgm:pt modelId="{47F11CF6-40E3-4245-B2FC-EC04CCBD3E53}" type="pres">
      <dgm:prSet presAssocID="{A8B3BDC0-8996-438A-ABD7-BD3A1ADBDAA2}" presName="srcNode" presStyleLbl="node1" presStyleIdx="0" presStyleCnt="4"/>
      <dgm:spPr/>
    </dgm:pt>
    <dgm:pt modelId="{0BB3292B-D959-486F-B85F-3286C437D631}" type="pres">
      <dgm:prSet presAssocID="{A8B3BDC0-8996-438A-ABD7-BD3A1ADBDAA2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8CBACAF-C1B7-471B-ADF6-7741F4DB7069}" type="pres">
      <dgm:prSet presAssocID="{A8B3BDC0-8996-438A-ABD7-BD3A1ADBDAA2}" presName="extraNode" presStyleLbl="node1" presStyleIdx="0" presStyleCnt="4"/>
      <dgm:spPr/>
    </dgm:pt>
    <dgm:pt modelId="{08F57B3E-3269-44A4-BD62-B165E225A00F}" type="pres">
      <dgm:prSet presAssocID="{A8B3BDC0-8996-438A-ABD7-BD3A1ADBDAA2}" presName="dstNode" presStyleLbl="node1" presStyleIdx="0" presStyleCnt="4"/>
      <dgm:spPr/>
    </dgm:pt>
    <dgm:pt modelId="{381F62B3-6186-438D-8502-0AC7BF8F1989}" type="pres">
      <dgm:prSet presAssocID="{DF87495E-A705-43B3-99F8-2ACEB52C95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E5D16A-2940-4C86-BF6B-09DE634EFFB3}" type="pres">
      <dgm:prSet presAssocID="{DF87495E-A705-43B3-99F8-2ACEB52C95B8}" presName="accent_1" presStyleCnt="0"/>
      <dgm:spPr/>
    </dgm:pt>
    <dgm:pt modelId="{AF8A332C-05E1-4191-B8FA-58C7660F8F4B}" type="pres">
      <dgm:prSet presAssocID="{DF87495E-A705-43B3-99F8-2ACEB52C95B8}" presName="accentRepeatNode" presStyleLbl="solidFgAcc1" presStyleIdx="0" presStyleCnt="4"/>
      <dgm:spPr>
        <a:ln>
          <a:solidFill>
            <a:srgbClr val="574E43"/>
          </a:solidFill>
        </a:ln>
      </dgm:spPr>
    </dgm:pt>
    <dgm:pt modelId="{0F96F8F9-BD7E-4A7E-AF8A-7CD430E6A764}" type="pres">
      <dgm:prSet presAssocID="{A40E3126-414C-4519-B1E5-8D7D3038F0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069E99-6B9F-4627-A1D9-D1875C6CD739}" type="pres">
      <dgm:prSet presAssocID="{A40E3126-414C-4519-B1E5-8D7D3038F029}" presName="accent_2" presStyleCnt="0"/>
      <dgm:spPr/>
    </dgm:pt>
    <dgm:pt modelId="{230668D9-25C6-495F-84F8-02871A1E477E}" type="pres">
      <dgm:prSet presAssocID="{A40E3126-414C-4519-B1E5-8D7D3038F029}" presName="accentRepeatNode" presStyleLbl="solidFgAcc1" presStyleIdx="1" presStyleCnt="4"/>
      <dgm:spPr>
        <a:ln>
          <a:solidFill>
            <a:srgbClr val="574E43"/>
          </a:solidFill>
        </a:ln>
      </dgm:spPr>
    </dgm:pt>
    <dgm:pt modelId="{DBA466B7-3FA1-45C3-BAB0-2244B1EC369B}" type="pres">
      <dgm:prSet presAssocID="{D6708183-046D-4B3E-9D0B-921FA9A307C3}" presName="text_3" presStyleLbl="node1" presStyleIdx="2" presStyleCnt="4">
        <dgm:presLayoutVars>
          <dgm:bulletEnabled val="1"/>
        </dgm:presLayoutVars>
      </dgm:prSet>
      <dgm:spPr>
        <a:xfrm>
          <a:off x="858464" y="2296212"/>
          <a:ext cx="5179186" cy="656011"/>
        </a:xfrm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8D626C9-CF7E-4C64-BA3D-966652C32CB6}" type="pres">
      <dgm:prSet presAssocID="{D6708183-046D-4B3E-9D0B-921FA9A307C3}" presName="accent_3" presStyleCnt="0"/>
      <dgm:spPr/>
    </dgm:pt>
    <dgm:pt modelId="{4A30392B-437D-4B3D-A616-58CDE001F8BC}" type="pres">
      <dgm:prSet presAssocID="{D6708183-046D-4B3E-9D0B-921FA9A307C3}" presName="accentRepeatNode" presStyleLbl="solidFgAcc1" presStyleIdx="2" presStyleCnt="4"/>
      <dgm:spPr/>
    </dgm:pt>
    <dgm:pt modelId="{4A0B4B1D-79D8-451E-AC9D-AF8485DE4125}" type="pres">
      <dgm:prSet presAssocID="{2AE27E4B-CFD4-4876-8F82-D48AA3E0D51F}" presName="text_4" presStyleLbl="node1" presStyleIdx="3" presStyleCnt="4">
        <dgm:presLayoutVars>
          <dgm:bulletEnabled val="1"/>
        </dgm:presLayoutVars>
      </dgm:prSet>
      <dgm:spPr>
        <a:xfrm>
          <a:off x="482357" y="3280400"/>
          <a:ext cx="5555293" cy="656011"/>
        </a:xfrm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BCBEC138-40D3-4F86-8594-F9A72AE1EA0C}" type="pres">
      <dgm:prSet presAssocID="{2AE27E4B-CFD4-4876-8F82-D48AA3E0D51F}" presName="accent_4" presStyleCnt="0"/>
      <dgm:spPr/>
    </dgm:pt>
    <dgm:pt modelId="{404EB54C-54B6-4481-8EEC-012182CE25AD}" type="pres">
      <dgm:prSet presAssocID="{2AE27E4B-CFD4-4876-8F82-D48AA3E0D51F}" presName="accentRepeatNode" presStyleLbl="solidFgAcc1" presStyleIdx="3" presStyleCnt="4"/>
      <dgm:spPr>
        <a:ln>
          <a:solidFill>
            <a:srgbClr val="574E43"/>
          </a:solidFill>
        </a:ln>
      </dgm:spPr>
    </dgm:pt>
  </dgm:ptLst>
  <dgm:cxnLst>
    <dgm:cxn modelId="{DC2C6B7D-328C-413F-A3B7-4D3729369A82}" type="presOf" srcId="{CAD6F3DB-9C30-4072-A137-2DC5CBDF92CE}" destId="{0BB3292B-D959-486F-B85F-3286C437D631}" srcOrd="0" destOrd="0" presId="urn:microsoft.com/office/officeart/2008/layout/VerticalCurvedList"/>
    <dgm:cxn modelId="{895DE671-01E5-47E9-99E4-0752C7B164D6}" srcId="{A8B3BDC0-8996-438A-ABD7-BD3A1ADBDAA2}" destId="{A40E3126-414C-4519-B1E5-8D7D3038F029}" srcOrd="1" destOrd="0" parTransId="{950ED822-AFC9-4C61-8FF8-A4824BDDFBCB}" sibTransId="{4D5BDB2A-95DB-428A-9063-0E65556E68F1}"/>
    <dgm:cxn modelId="{36712F52-38DE-4CA9-83E0-60E90AC1F25B}" srcId="{A8B3BDC0-8996-438A-ABD7-BD3A1ADBDAA2}" destId="{DF87495E-A705-43B3-99F8-2ACEB52C95B8}" srcOrd="0" destOrd="0" parTransId="{CF6486E0-8665-460C-98EF-0D8AC4184C5E}" sibTransId="{CAD6F3DB-9C30-4072-A137-2DC5CBDF92CE}"/>
    <dgm:cxn modelId="{397E514F-6FC9-4AB7-AB07-7FDEF75F7993}" type="presOf" srcId="{D6708183-046D-4B3E-9D0B-921FA9A307C3}" destId="{DBA466B7-3FA1-45C3-BAB0-2244B1EC369B}" srcOrd="0" destOrd="0" presId="urn:microsoft.com/office/officeart/2008/layout/VerticalCurvedList"/>
    <dgm:cxn modelId="{8C84DA8B-3F94-474C-A2C2-A86C9712D1B8}" type="presOf" srcId="{DF87495E-A705-43B3-99F8-2ACEB52C95B8}" destId="{381F62B3-6186-438D-8502-0AC7BF8F1989}" srcOrd="0" destOrd="0" presId="urn:microsoft.com/office/officeart/2008/layout/VerticalCurvedList"/>
    <dgm:cxn modelId="{70ACBB2B-BDA7-4D62-95B4-0507F1C5BC20}" type="presOf" srcId="{2AE27E4B-CFD4-4876-8F82-D48AA3E0D51F}" destId="{4A0B4B1D-79D8-451E-AC9D-AF8485DE4125}" srcOrd="0" destOrd="0" presId="urn:microsoft.com/office/officeart/2008/layout/VerticalCurvedList"/>
    <dgm:cxn modelId="{09FF207E-15E6-4F11-9BC2-8F873A56B532}" type="presOf" srcId="{A8B3BDC0-8996-438A-ABD7-BD3A1ADBDAA2}" destId="{496C4D20-4FC4-4815-9958-CC25E4147E8D}" srcOrd="0" destOrd="0" presId="urn:microsoft.com/office/officeart/2008/layout/VerticalCurvedList"/>
    <dgm:cxn modelId="{A6AA1F82-D1EB-40B4-9976-E8B018B5A01B}" srcId="{A8B3BDC0-8996-438A-ABD7-BD3A1ADBDAA2}" destId="{D6708183-046D-4B3E-9D0B-921FA9A307C3}" srcOrd="2" destOrd="0" parTransId="{35A1397C-AEF1-4402-B990-DEB29A0AF989}" sibTransId="{C76CD67F-96FA-4542-9A91-4BE3E923B957}"/>
    <dgm:cxn modelId="{CEFCFE8E-E849-485A-9D64-3B902A6B7804}" type="presOf" srcId="{A40E3126-414C-4519-B1E5-8D7D3038F029}" destId="{0F96F8F9-BD7E-4A7E-AF8A-7CD430E6A764}" srcOrd="0" destOrd="0" presId="urn:microsoft.com/office/officeart/2008/layout/VerticalCurvedList"/>
    <dgm:cxn modelId="{CCF2FD26-1BFA-4A65-AC0A-DBFB98AE51E6}" srcId="{A8B3BDC0-8996-438A-ABD7-BD3A1ADBDAA2}" destId="{2AE27E4B-CFD4-4876-8F82-D48AA3E0D51F}" srcOrd="3" destOrd="0" parTransId="{DDE82AFA-90F9-4C15-A401-745C34B4378E}" sibTransId="{CC744D20-2BDE-4094-A6EA-FFFDBCB9E6FC}"/>
    <dgm:cxn modelId="{85CB5B36-60AF-4B9F-A32F-A9A5A8866882}" type="presParOf" srcId="{496C4D20-4FC4-4815-9958-CC25E4147E8D}" destId="{6B70EC0D-F227-4117-A9D9-8040B1015904}" srcOrd="0" destOrd="0" presId="urn:microsoft.com/office/officeart/2008/layout/VerticalCurvedList"/>
    <dgm:cxn modelId="{B0AE4126-375A-4686-B2BC-3AF0D9CFB18E}" type="presParOf" srcId="{6B70EC0D-F227-4117-A9D9-8040B1015904}" destId="{403C3AFD-61C9-4723-92A0-C2DAF47CCF9A}" srcOrd="0" destOrd="0" presId="urn:microsoft.com/office/officeart/2008/layout/VerticalCurvedList"/>
    <dgm:cxn modelId="{19E3B811-8260-4324-A154-16DFDEF91C0E}" type="presParOf" srcId="{403C3AFD-61C9-4723-92A0-C2DAF47CCF9A}" destId="{47F11CF6-40E3-4245-B2FC-EC04CCBD3E53}" srcOrd="0" destOrd="0" presId="urn:microsoft.com/office/officeart/2008/layout/VerticalCurvedList"/>
    <dgm:cxn modelId="{A2A3B4E1-CB7D-4E06-A069-4E0EEBF06286}" type="presParOf" srcId="{403C3AFD-61C9-4723-92A0-C2DAF47CCF9A}" destId="{0BB3292B-D959-486F-B85F-3286C437D631}" srcOrd="1" destOrd="0" presId="urn:microsoft.com/office/officeart/2008/layout/VerticalCurvedList"/>
    <dgm:cxn modelId="{1754A50F-543B-4A9E-B122-E5AB45D150FA}" type="presParOf" srcId="{403C3AFD-61C9-4723-92A0-C2DAF47CCF9A}" destId="{F8CBACAF-C1B7-471B-ADF6-7741F4DB7069}" srcOrd="2" destOrd="0" presId="urn:microsoft.com/office/officeart/2008/layout/VerticalCurvedList"/>
    <dgm:cxn modelId="{20368819-8E7E-4792-A5C8-86544794F2FE}" type="presParOf" srcId="{403C3AFD-61C9-4723-92A0-C2DAF47CCF9A}" destId="{08F57B3E-3269-44A4-BD62-B165E225A00F}" srcOrd="3" destOrd="0" presId="urn:microsoft.com/office/officeart/2008/layout/VerticalCurvedList"/>
    <dgm:cxn modelId="{20E53B97-76A9-4E51-A260-1B876D69287E}" type="presParOf" srcId="{6B70EC0D-F227-4117-A9D9-8040B1015904}" destId="{381F62B3-6186-438D-8502-0AC7BF8F1989}" srcOrd="1" destOrd="0" presId="urn:microsoft.com/office/officeart/2008/layout/VerticalCurvedList"/>
    <dgm:cxn modelId="{2CD4B05B-0292-4188-AE86-9BFC07DD05A6}" type="presParOf" srcId="{6B70EC0D-F227-4117-A9D9-8040B1015904}" destId="{8EE5D16A-2940-4C86-BF6B-09DE634EFFB3}" srcOrd="2" destOrd="0" presId="urn:microsoft.com/office/officeart/2008/layout/VerticalCurvedList"/>
    <dgm:cxn modelId="{BBD837BE-A0D7-446A-9A98-D9E107546968}" type="presParOf" srcId="{8EE5D16A-2940-4C86-BF6B-09DE634EFFB3}" destId="{AF8A332C-05E1-4191-B8FA-58C7660F8F4B}" srcOrd="0" destOrd="0" presId="urn:microsoft.com/office/officeart/2008/layout/VerticalCurvedList"/>
    <dgm:cxn modelId="{DCFB9D24-6439-40C4-A089-CE5AE55008B0}" type="presParOf" srcId="{6B70EC0D-F227-4117-A9D9-8040B1015904}" destId="{0F96F8F9-BD7E-4A7E-AF8A-7CD430E6A764}" srcOrd="3" destOrd="0" presId="urn:microsoft.com/office/officeart/2008/layout/VerticalCurvedList"/>
    <dgm:cxn modelId="{0A658DD0-E7CC-4897-ADED-B64B4FD4F8DA}" type="presParOf" srcId="{6B70EC0D-F227-4117-A9D9-8040B1015904}" destId="{85069E99-6B9F-4627-A1D9-D1875C6CD739}" srcOrd="4" destOrd="0" presId="urn:microsoft.com/office/officeart/2008/layout/VerticalCurvedList"/>
    <dgm:cxn modelId="{E3FE00CB-137E-403C-AB2B-A23C31581672}" type="presParOf" srcId="{85069E99-6B9F-4627-A1D9-D1875C6CD739}" destId="{230668D9-25C6-495F-84F8-02871A1E477E}" srcOrd="0" destOrd="0" presId="urn:microsoft.com/office/officeart/2008/layout/VerticalCurvedList"/>
    <dgm:cxn modelId="{709215E7-DF55-41A5-B7BB-F59279D4E42E}" type="presParOf" srcId="{6B70EC0D-F227-4117-A9D9-8040B1015904}" destId="{DBA466B7-3FA1-45C3-BAB0-2244B1EC369B}" srcOrd="5" destOrd="0" presId="urn:microsoft.com/office/officeart/2008/layout/VerticalCurvedList"/>
    <dgm:cxn modelId="{9B5B7ABC-FEAE-4B45-AA0D-EA125A2E3A58}" type="presParOf" srcId="{6B70EC0D-F227-4117-A9D9-8040B1015904}" destId="{78D626C9-CF7E-4C64-BA3D-966652C32CB6}" srcOrd="6" destOrd="0" presId="urn:microsoft.com/office/officeart/2008/layout/VerticalCurvedList"/>
    <dgm:cxn modelId="{BB79DC60-E23D-456D-9E13-A1AA5FB91C6C}" type="presParOf" srcId="{78D626C9-CF7E-4C64-BA3D-966652C32CB6}" destId="{4A30392B-437D-4B3D-A616-58CDE001F8BC}" srcOrd="0" destOrd="0" presId="urn:microsoft.com/office/officeart/2008/layout/VerticalCurvedList"/>
    <dgm:cxn modelId="{90FA1D59-3C5A-4B16-A9B1-D9E651199381}" type="presParOf" srcId="{6B70EC0D-F227-4117-A9D9-8040B1015904}" destId="{4A0B4B1D-79D8-451E-AC9D-AF8485DE4125}" srcOrd="7" destOrd="0" presId="urn:microsoft.com/office/officeart/2008/layout/VerticalCurvedList"/>
    <dgm:cxn modelId="{03DBBD31-205A-4986-AFC8-A504E2F82F88}" type="presParOf" srcId="{6B70EC0D-F227-4117-A9D9-8040B1015904}" destId="{BCBEC138-40D3-4F86-8594-F9A72AE1EA0C}" srcOrd="8" destOrd="0" presId="urn:microsoft.com/office/officeart/2008/layout/VerticalCurvedList"/>
    <dgm:cxn modelId="{E4273559-D282-441C-8047-40599AAB41E4}" type="presParOf" srcId="{BCBEC138-40D3-4F86-8594-F9A72AE1EA0C}" destId="{404EB54C-54B6-4481-8EEC-012182CE25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3292B-D959-486F-B85F-3286C437D631}">
      <dsp:nvSpPr>
        <dsp:cNvPr id="0" name=""/>
        <dsp:cNvSpPr/>
      </dsp:nvSpPr>
      <dsp:spPr>
        <a:xfrm>
          <a:off x="-4820892" y="-738850"/>
          <a:ext cx="5741949" cy="5741949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F62B3-6186-438D-8502-0AC7BF8F1989}">
      <dsp:nvSpPr>
        <dsp:cNvPr id="0" name=""/>
        <dsp:cNvSpPr/>
      </dsp:nvSpPr>
      <dsp:spPr>
        <a:xfrm>
          <a:off x="482357" y="327835"/>
          <a:ext cx="5555293" cy="6560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0" i="0" u="none" strike="noStrike" kern="1200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公司背景與專業服務</a:t>
          </a:r>
          <a:endParaRPr lang="zh-TW" altLang="en-US" sz="2800" kern="1200" dirty="0"/>
        </a:p>
      </dsp:txBody>
      <dsp:txXfrm>
        <a:off x="482357" y="327835"/>
        <a:ext cx="5555293" cy="656011"/>
      </dsp:txXfrm>
    </dsp:sp>
    <dsp:sp modelId="{AF8A332C-05E1-4191-B8FA-58C7660F8F4B}">
      <dsp:nvSpPr>
        <dsp:cNvPr id="0" name=""/>
        <dsp:cNvSpPr/>
      </dsp:nvSpPr>
      <dsp:spPr>
        <a:xfrm>
          <a:off x="72349" y="245833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6F8F9-BD7E-4A7E-AF8A-7CD430E6A764}">
      <dsp:nvSpPr>
        <dsp:cNvPr id="0" name=""/>
        <dsp:cNvSpPr/>
      </dsp:nvSpPr>
      <dsp:spPr>
        <a:xfrm>
          <a:off x="858464" y="1312023"/>
          <a:ext cx="5179186" cy="656011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0" i="0" u="none" strike="noStrike" kern="1200" dirty="0">
              <a:effectLst/>
              <a:latin typeface="華康明體 Std W9" pitchFamily="18" charset="-120"/>
              <a:ea typeface="華康明體 Std W9" pitchFamily="18" charset="-120"/>
            </a:rPr>
            <a:t>新技術專利與公益活動</a:t>
          </a:r>
          <a:endParaRPr lang="zh-TW" altLang="en-US" sz="2800" kern="1200" dirty="0"/>
        </a:p>
      </dsp:txBody>
      <dsp:txXfrm>
        <a:off x="858464" y="1312023"/>
        <a:ext cx="5179186" cy="656011"/>
      </dsp:txXfrm>
    </dsp:sp>
    <dsp:sp modelId="{230668D9-25C6-495F-84F8-02871A1E477E}">
      <dsp:nvSpPr>
        <dsp:cNvPr id="0" name=""/>
        <dsp:cNvSpPr/>
      </dsp:nvSpPr>
      <dsp:spPr>
        <a:xfrm>
          <a:off x="448456" y="1230022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66B7-3FA1-45C3-BAB0-2244B1EC369B}">
      <dsp:nvSpPr>
        <dsp:cNvPr id="0" name=""/>
        <dsp:cNvSpPr/>
      </dsp:nvSpPr>
      <dsp:spPr>
        <a:xfrm>
          <a:off x="858464" y="2296212"/>
          <a:ext cx="5179186" cy="656011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0" i="0" u="none" strike="noStrike" kern="1200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sz="2800" kern="1200" dirty="0"/>
        </a:p>
      </dsp:txBody>
      <dsp:txXfrm>
        <a:off x="858464" y="2296212"/>
        <a:ext cx="5179186" cy="656011"/>
      </dsp:txXfrm>
    </dsp:sp>
    <dsp:sp modelId="{4A30392B-437D-4B3D-A616-58CDE001F8BC}">
      <dsp:nvSpPr>
        <dsp:cNvPr id="0" name=""/>
        <dsp:cNvSpPr/>
      </dsp:nvSpPr>
      <dsp:spPr>
        <a:xfrm>
          <a:off x="448456" y="221421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B4B1D-79D8-451E-AC9D-AF8485DE4125}">
      <dsp:nvSpPr>
        <dsp:cNvPr id="0" name=""/>
        <dsp:cNvSpPr/>
      </dsp:nvSpPr>
      <dsp:spPr>
        <a:xfrm>
          <a:off x="482357" y="3280400"/>
          <a:ext cx="5555293" cy="656011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0" i="0" u="none" strike="noStrike" kern="1200" dirty="0">
              <a:effectLst/>
              <a:latin typeface="Adobe Garamond Pro Bold"/>
              <a:ea typeface="華康明體 Std W9" pitchFamily="18" charset="-120"/>
            </a:rPr>
            <a:t>問題</a:t>
          </a:r>
          <a:r>
            <a:rPr lang="en-US" sz="2800" b="0" i="0" u="none" strike="noStrike" kern="1200" dirty="0">
              <a:effectLst/>
              <a:latin typeface="Adobe Garamond Pro Bold"/>
              <a:ea typeface="華康明體 Std W9" pitchFamily="18" charset="-120"/>
            </a:rPr>
            <a:t>Q&amp;A</a:t>
          </a:r>
          <a:endParaRPr lang="zh-TW" altLang="en-US" sz="2800" kern="1200" dirty="0">
            <a:latin typeface="Adobe Garamond Pro Bold"/>
          </a:endParaRPr>
        </a:p>
      </dsp:txBody>
      <dsp:txXfrm>
        <a:off x="482357" y="3280400"/>
        <a:ext cx="5555293" cy="656011"/>
      </dsp:txXfrm>
    </dsp:sp>
    <dsp:sp modelId="{404EB54C-54B6-4481-8EEC-012182CE25AD}">
      <dsp:nvSpPr>
        <dsp:cNvPr id="0" name=""/>
        <dsp:cNvSpPr/>
      </dsp:nvSpPr>
      <dsp:spPr>
        <a:xfrm>
          <a:off x="72349" y="3198399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3292B-D959-486F-B85F-3286C437D631}">
      <dsp:nvSpPr>
        <dsp:cNvPr id="0" name=""/>
        <dsp:cNvSpPr/>
      </dsp:nvSpPr>
      <dsp:spPr>
        <a:xfrm>
          <a:off x="-4820892" y="-738850"/>
          <a:ext cx="5741949" cy="5741949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F62B3-6186-438D-8502-0AC7BF8F1989}">
      <dsp:nvSpPr>
        <dsp:cNvPr id="0" name=""/>
        <dsp:cNvSpPr/>
      </dsp:nvSpPr>
      <dsp:spPr>
        <a:xfrm>
          <a:off x="482357" y="327835"/>
          <a:ext cx="5555293" cy="6560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公司背景與專業服務</a:t>
          </a:r>
          <a:endParaRPr lang="zh-TW" altLang="en-US" sz="3000" kern="1200" dirty="0"/>
        </a:p>
      </dsp:txBody>
      <dsp:txXfrm>
        <a:off x="482357" y="327835"/>
        <a:ext cx="5555293" cy="656011"/>
      </dsp:txXfrm>
    </dsp:sp>
    <dsp:sp modelId="{AF8A332C-05E1-4191-B8FA-58C7660F8F4B}">
      <dsp:nvSpPr>
        <dsp:cNvPr id="0" name=""/>
        <dsp:cNvSpPr/>
      </dsp:nvSpPr>
      <dsp:spPr>
        <a:xfrm>
          <a:off x="72349" y="245833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6F8F9-BD7E-4A7E-AF8A-7CD430E6A764}">
      <dsp:nvSpPr>
        <dsp:cNvPr id="0" name=""/>
        <dsp:cNvSpPr/>
      </dsp:nvSpPr>
      <dsp:spPr>
        <a:xfrm>
          <a:off x="858464" y="1312023"/>
          <a:ext cx="5179186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sp:txBody>
      <dsp:txXfrm>
        <a:off x="858464" y="1312023"/>
        <a:ext cx="5179186" cy="656011"/>
      </dsp:txXfrm>
    </dsp:sp>
    <dsp:sp modelId="{230668D9-25C6-495F-84F8-02871A1E477E}">
      <dsp:nvSpPr>
        <dsp:cNvPr id="0" name=""/>
        <dsp:cNvSpPr/>
      </dsp:nvSpPr>
      <dsp:spPr>
        <a:xfrm>
          <a:off x="448456" y="1230022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66B7-3FA1-45C3-BAB0-2244B1EC369B}">
      <dsp:nvSpPr>
        <dsp:cNvPr id="0" name=""/>
        <dsp:cNvSpPr/>
      </dsp:nvSpPr>
      <dsp:spPr>
        <a:xfrm>
          <a:off x="858464" y="2296212"/>
          <a:ext cx="5179186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sz="3000" kern="1200" dirty="0">
            <a:solidFill>
              <a:srgbClr val="574E43"/>
            </a:solidFill>
          </a:endParaRPr>
        </a:p>
      </dsp:txBody>
      <dsp:txXfrm>
        <a:off x="858464" y="2296212"/>
        <a:ext cx="5179186" cy="656011"/>
      </dsp:txXfrm>
    </dsp:sp>
    <dsp:sp modelId="{4A30392B-437D-4B3D-A616-58CDE001F8BC}">
      <dsp:nvSpPr>
        <dsp:cNvPr id="0" name=""/>
        <dsp:cNvSpPr/>
      </dsp:nvSpPr>
      <dsp:spPr>
        <a:xfrm>
          <a:off x="448456" y="221421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B4B1D-79D8-451E-AC9D-AF8485DE4125}">
      <dsp:nvSpPr>
        <dsp:cNvPr id="0" name=""/>
        <dsp:cNvSpPr/>
      </dsp:nvSpPr>
      <dsp:spPr>
        <a:xfrm>
          <a:off x="482357" y="3280400"/>
          <a:ext cx="5555293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問題</a:t>
          </a:r>
          <a:r>
            <a:rPr lang="en-US" sz="3000" b="0" i="0" u="none" strike="noStrike" kern="1200" dirty="0">
              <a:solidFill>
                <a:srgbClr val="574E43"/>
              </a:solidFill>
              <a:effectLst/>
              <a:latin typeface="Adobe Garamond Pro Bold"/>
              <a:ea typeface="華康明體 Std W9" pitchFamily="18" charset="-120"/>
            </a:rPr>
            <a:t>Q&amp;A</a:t>
          </a:r>
          <a:endParaRPr lang="zh-TW" altLang="en-US" sz="3000" kern="1200" dirty="0">
            <a:solidFill>
              <a:srgbClr val="574E43"/>
            </a:solidFill>
            <a:latin typeface="Adobe Garamond Pro Bold"/>
          </a:endParaRPr>
        </a:p>
      </dsp:txBody>
      <dsp:txXfrm>
        <a:off x="482357" y="3280400"/>
        <a:ext cx="5555293" cy="656011"/>
      </dsp:txXfrm>
    </dsp:sp>
    <dsp:sp modelId="{404EB54C-54B6-4481-8EEC-012182CE25AD}">
      <dsp:nvSpPr>
        <dsp:cNvPr id="0" name=""/>
        <dsp:cNvSpPr/>
      </dsp:nvSpPr>
      <dsp:spPr>
        <a:xfrm>
          <a:off x="72349" y="3198399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3292B-D959-486F-B85F-3286C437D631}">
      <dsp:nvSpPr>
        <dsp:cNvPr id="0" name=""/>
        <dsp:cNvSpPr/>
      </dsp:nvSpPr>
      <dsp:spPr>
        <a:xfrm>
          <a:off x="-4820892" y="-738850"/>
          <a:ext cx="5741949" cy="5741949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F62B3-6186-438D-8502-0AC7BF8F1989}">
      <dsp:nvSpPr>
        <dsp:cNvPr id="0" name=""/>
        <dsp:cNvSpPr/>
      </dsp:nvSpPr>
      <dsp:spPr>
        <a:xfrm>
          <a:off x="482357" y="327835"/>
          <a:ext cx="5555293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公司背景與專業服務</a:t>
          </a:r>
        </a:p>
      </dsp:txBody>
      <dsp:txXfrm>
        <a:off x="482357" y="327835"/>
        <a:ext cx="5555293" cy="656011"/>
      </dsp:txXfrm>
    </dsp:sp>
    <dsp:sp modelId="{AF8A332C-05E1-4191-B8FA-58C7660F8F4B}">
      <dsp:nvSpPr>
        <dsp:cNvPr id="0" name=""/>
        <dsp:cNvSpPr/>
      </dsp:nvSpPr>
      <dsp:spPr>
        <a:xfrm>
          <a:off x="72349" y="245833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6F8F9-BD7E-4A7E-AF8A-7CD430E6A764}">
      <dsp:nvSpPr>
        <dsp:cNvPr id="0" name=""/>
        <dsp:cNvSpPr/>
      </dsp:nvSpPr>
      <dsp:spPr>
        <a:xfrm>
          <a:off x="858464" y="1312023"/>
          <a:ext cx="5179186" cy="656011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sp:txBody>
      <dsp:txXfrm>
        <a:off x="858464" y="1312023"/>
        <a:ext cx="5179186" cy="656011"/>
      </dsp:txXfrm>
    </dsp:sp>
    <dsp:sp modelId="{230668D9-25C6-495F-84F8-02871A1E477E}">
      <dsp:nvSpPr>
        <dsp:cNvPr id="0" name=""/>
        <dsp:cNvSpPr/>
      </dsp:nvSpPr>
      <dsp:spPr>
        <a:xfrm>
          <a:off x="448456" y="1230022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66B7-3FA1-45C3-BAB0-2244B1EC369B}">
      <dsp:nvSpPr>
        <dsp:cNvPr id="0" name=""/>
        <dsp:cNvSpPr/>
      </dsp:nvSpPr>
      <dsp:spPr>
        <a:xfrm>
          <a:off x="858464" y="2296212"/>
          <a:ext cx="5179186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sz="3000" kern="1200" dirty="0">
            <a:solidFill>
              <a:srgbClr val="574E43"/>
            </a:solidFill>
          </a:endParaRPr>
        </a:p>
      </dsp:txBody>
      <dsp:txXfrm>
        <a:off x="858464" y="2296212"/>
        <a:ext cx="5179186" cy="656011"/>
      </dsp:txXfrm>
    </dsp:sp>
    <dsp:sp modelId="{4A30392B-437D-4B3D-A616-58CDE001F8BC}">
      <dsp:nvSpPr>
        <dsp:cNvPr id="0" name=""/>
        <dsp:cNvSpPr/>
      </dsp:nvSpPr>
      <dsp:spPr>
        <a:xfrm>
          <a:off x="448456" y="221421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B4B1D-79D8-451E-AC9D-AF8485DE4125}">
      <dsp:nvSpPr>
        <dsp:cNvPr id="0" name=""/>
        <dsp:cNvSpPr/>
      </dsp:nvSpPr>
      <dsp:spPr>
        <a:xfrm>
          <a:off x="482357" y="3280400"/>
          <a:ext cx="5555293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問題</a:t>
          </a:r>
          <a:r>
            <a:rPr lang="en-US" sz="3000" b="0" i="0" u="none" strike="noStrike" kern="1200" dirty="0">
              <a:solidFill>
                <a:srgbClr val="574E43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Q&amp;A</a:t>
          </a:r>
          <a:endParaRPr lang="zh-TW" altLang="en-US" sz="3000" b="0" i="0" u="none" strike="noStrike" kern="1200" dirty="0">
            <a:solidFill>
              <a:srgbClr val="574E43"/>
            </a:solidFill>
            <a:effectLst/>
            <a:latin typeface="Adobe Garamond Pro Bold"/>
            <a:ea typeface="華康明體 Std W9" pitchFamily="18" charset="-120"/>
            <a:cs typeface="+mn-cs"/>
          </a:endParaRPr>
        </a:p>
      </dsp:txBody>
      <dsp:txXfrm>
        <a:off x="482357" y="3280400"/>
        <a:ext cx="5555293" cy="656011"/>
      </dsp:txXfrm>
    </dsp:sp>
    <dsp:sp modelId="{404EB54C-54B6-4481-8EEC-012182CE25AD}">
      <dsp:nvSpPr>
        <dsp:cNvPr id="0" name=""/>
        <dsp:cNvSpPr/>
      </dsp:nvSpPr>
      <dsp:spPr>
        <a:xfrm>
          <a:off x="72349" y="3198399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3292B-D959-486F-B85F-3286C437D631}">
      <dsp:nvSpPr>
        <dsp:cNvPr id="0" name=""/>
        <dsp:cNvSpPr/>
      </dsp:nvSpPr>
      <dsp:spPr>
        <a:xfrm>
          <a:off x="-4820892" y="-738850"/>
          <a:ext cx="5741949" cy="5741949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F62B3-6186-438D-8502-0AC7BF8F1989}">
      <dsp:nvSpPr>
        <dsp:cNvPr id="0" name=""/>
        <dsp:cNvSpPr/>
      </dsp:nvSpPr>
      <dsp:spPr>
        <a:xfrm>
          <a:off x="482357" y="327835"/>
          <a:ext cx="5555293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公司背景與專業服務</a:t>
          </a:r>
        </a:p>
      </dsp:txBody>
      <dsp:txXfrm>
        <a:off x="482357" y="327835"/>
        <a:ext cx="5555293" cy="656011"/>
      </dsp:txXfrm>
    </dsp:sp>
    <dsp:sp modelId="{AF8A332C-05E1-4191-B8FA-58C7660F8F4B}">
      <dsp:nvSpPr>
        <dsp:cNvPr id="0" name=""/>
        <dsp:cNvSpPr/>
      </dsp:nvSpPr>
      <dsp:spPr>
        <a:xfrm>
          <a:off x="72349" y="245833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6F8F9-BD7E-4A7E-AF8A-7CD430E6A764}">
      <dsp:nvSpPr>
        <dsp:cNvPr id="0" name=""/>
        <dsp:cNvSpPr/>
      </dsp:nvSpPr>
      <dsp:spPr>
        <a:xfrm>
          <a:off x="858464" y="1312023"/>
          <a:ext cx="5179186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sp:txBody>
      <dsp:txXfrm>
        <a:off x="858464" y="1312023"/>
        <a:ext cx="5179186" cy="656011"/>
      </dsp:txXfrm>
    </dsp:sp>
    <dsp:sp modelId="{230668D9-25C6-495F-84F8-02871A1E477E}">
      <dsp:nvSpPr>
        <dsp:cNvPr id="0" name=""/>
        <dsp:cNvSpPr/>
      </dsp:nvSpPr>
      <dsp:spPr>
        <a:xfrm>
          <a:off x="448456" y="1230022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66B7-3FA1-45C3-BAB0-2244B1EC369B}">
      <dsp:nvSpPr>
        <dsp:cNvPr id="0" name=""/>
        <dsp:cNvSpPr/>
      </dsp:nvSpPr>
      <dsp:spPr>
        <a:xfrm>
          <a:off x="858464" y="2296212"/>
          <a:ext cx="5179186" cy="656011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i="0" u="none" strike="noStrike" kern="1200" dirty="0"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  <a:endParaRPr lang="zh-TW" altLang="en-US" sz="3000" kern="1200" dirty="0"/>
        </a:p>
      </dsp:txBody>
      <dsp:txXfrm>
        <a:off x="858464" y="2296212"/>
        <a:ext cx="5179186" cy="656011"/>
      </dsp:txXfrm>
    </dsp:sp>
    <dsp:sp modelId="{4A30392B-437D-4B3D-A616-58CDE001F8BC}">
      <dsp:nvSpPr>
        <dsp:cNvPr id="0" name=""/>
        <dsp:cNvSpPr/>
      </dsp:nvSpPr>
      <dsp:spPr>
        <a:xfrm>
          <a:off x="448456" y="221421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B4B1D-79D8-451E-AC9D-AF8485DE4125}">
      <dsp:nvSpPr>
        <dsp:cNvPr id="0" name=""/>
        <dsp:cNvSpPr/>
      </dsp:nvSpPr>
      <dsp:spPr>
        <a:xfrm>
          <a:off x="482357" y="3280400"/>
          <a:ext cx="5555293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問題</a:t>
          </a:r>
          <a:r>
            <a:rPr lang="en-US" sz="3000" b="0" i="0" u="none" strike="noStrike" kern="1200" dirty="0">
              <a:solidFill>
                <a:srgbClr val="574E43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Q&amp;A</a:t>
          </a:r>
          <a:endParaRPr lang="zh-TW" altLang="en-US" sz="3000" b="0" i="0" u="none" strike="noStrike" kern="1200" dirty="0">
            <a:solidFill>
              <a:srgbClr val="574E43"/>
            </a:solidFill>
            <a:effectLst/>
            <a:latin typeface="Adobe Garamond Pro Bold"/>
            <a:ea typeface="華康明體 Std W9" pitchFamily="18" charset="-120"/>
            <a:cs typeface="+mn-cs"/>
          </a:endParaRPr>
        </a:p>
      </dsp:txBody>
      <dsp:txXfrm>
        <a:off x="482357" y="3280400"/>
        <a:ext cx="5555293" cy="656011"/>
      </dsp:txXfrm>
    </dsp:sp>
    <dsp:sp modelId="{404EB54C-54B6-4481-8EEC-012182CE25AD}">
      <dsp:nvSpPr>
        <dsp:cNvPr id="0" name=""/>
        <dsp:cNvSpPr/>
      </dsp:nvSpPr>
      <dsp:spPr>
        <a:xfrm>
          <a:off x="72349" y="3198399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3292B-D959-486F-B85F-3286C437D631}">
      <dsp:nvSpPr>
        <dsp:cNvPr id="0" name=""/>
        <dsp:cNvSpPr/>
      </dsp:nvSpPr>
      <dsp:spPr>
        <a:xfrm>
          <a:off x="-4820892" y="-738850"/>
          <a:ext cx="5741949" cy="5741949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F62B3-6186-438D-8502-0AC7BF8F1989}">
      <dsp:nvSpPr>
        <dsp:cNvPr id="0" name=""/>
        <dsp:cNvSpPr/>
      </dsp:nvSpPr>
      <dsp:spPr>
        <a:xfrm>
          <a:off x="482357" y="327835"/>
          <a:ext cx="5555293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</a:rPr>
            <a:t>公司背景與專業服務</a:t>
          </a:r>
        </a:p>
      </dsp:txBody>
      <dsp:txXfrm>
        <a:off x="482357" y="327835"/>
        <a:ext cx="5555293" cy="656011"/>
      </dsp:txXfrm>
    </dsp:sp>
    <dsp:sp modelId="{AF8A332C-05E1-4191-B8FA-58C7660F8F4B}">
      <dsp:nvSpPr>
        <dsp:cNvPr id="0" name=""/>
        <dsp:cNvSpPr/>
      </dsp:nvSpPr>
      <dsp:spPr>
        <a:xfrm>
          <a:off x="72349" y="245833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6F8F9-BD7E-4A7E-AF8A-7CD430E6A764}">
      <dsp:nvSpPr>
        <dsp:cNvPr id="0" name=""/>
        <dsp:cNvSpPr/>
      </dsp:nvSpPr>
      <dsp:spPr>
        <a:xfrm>
          <a:off x="858464" y="1312023"/>
          <a:ext cx="5179186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新技術專利與公益活動</a:t>
          </a:r>
        </a:p>
      </dsp:txBody>
      <dsp:txXfrm>
        <a:off x="858464" y="1312023"/>
        <a:ext cx="5179186" cy="656011"/>
      </dsp:txXfrm>
    </dsp:sp>
    <dsp:sp modelId="{230668D9-25C6-495F-84F8-02871A1E477E}">
      <dsp:nvSpPr>
        <dsp:cNvPr id="0" name=""/>
        <dsp:cNvSpPr/>
      </dsp:nvSpPr>
      <dsp:spPr>
        <a:xfrm>
          <a:off x="448456" y="1230022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66B7-3FA1-45C3-BAB0-2244B1EC369B}">
      <dsp:nvSpPr>
        <dsp:cNvPr id="0" name=""/>
        <dsp:cNvSpPr/>
      </dsp:nvSpPr>
      <dsp:spPr>
        <a:xfrm>
          <a:off x="858464" y="2296212"/>
          <a:ext cx="5179186" cy="656011"/>
        </a:xfrm>
        <a:prstGeom prst="rect">
          <a:avLst/>
        </a:prstGeom>
        <a:solidFill>
          <a:srgbClr val="726658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76200" rIns="76200" bIns="76200" numCol="1" spcCol="1270" anchor="ctr" anchorCtr="0">
          <a:noAutofit/>
        </a:bodyPr>
        <a:lstStyle/>
        <a:p>
          <a:pPr marL="0" lvl="0" indent="0" algn="l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0" i="0" u="none" strike="noStrike" kern="1200" dirty="0">
              <a:solidFill>
                <a:srgbClr val="574E43"/>
              </a:solidFill>
              <a:effectLst/>
              <a:latin typeface="華康明體 Std W9" pitchFamily="18" charset="-120"/>
              <a:ea typeface="華康明體 Std W9" pitchFamily="18" charset="-120"/>
              <a:cs typeface="+mn-cs"/>
            </a:rPr>
            <a:t>實習規範與權益說明</a:t>
          </a:r>
        </a:p>
      </dsp:txBody>
      <dsp:txXfrm>
        <a:off x="858464" y="2296212"/>
        <a:ext cx="5179186" cy="656011"/>
      </dsp:txXfrm>
    </dsp:sp>
    <dsp:sp modelId="{4A30392B-437D-4B3D-A616-58CDE001F8BC}">
      <dsp:nvSpPr>
        <dsp:cNvPr id="0" name=""/>
        <dsp:cNvSpPr/>
      </dsp:nvSpPr>
      <dsp:spPr>
        <a:xfrm>
          <a:off x="448456" y="2214210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B4B1D-79D8-451E-AC9D-AF8485DE4125}">
      <dsp:nvSpPr>
        <dsp:cNvPr id="0" name=""/>
        <dsp:cNvSpPr/>
      </dsp:nvSpPr>
      <dsp:spPr>
        <a:xfrm>
          <a:off x="482357" y="3280400"/>
          <a:ext cx="5555293" cy="656011"/>
        </a:xfrm>
        <a:prstGeom prst="rect">
          <a:avLst/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9" tIns="81280" rIns="81280" bIns="8128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0" i="0" u="none" strike="noStrike" kern="1200">
              <a:solidFill>
                <a:prstClr val="white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問題</a:t>
          </a:r>
          <a:r>
            <a:rPr lang="en-US" sz="3000" b="0" i="0" u="none" strike="noStrike" kern="1200">
              <a:solidFill>
                <a:prstClr val="white"/>
              </a:solidFill>
              <a:effectLst/>
              <a:latin typeface="Adobe Garamond Pro Bold"/>
              <a:ea typeface="華康明體 Std W9" pitchFamily="18" charset="-120"/>
              <a:cs typeface="+mn-cs"/>
            </a:rPr>
            <a:t>Q&amp;A</a:t>
          </a:r>
          <a:endParaRPr lang="zh-TW" altLang="en-US" sz="3000" b="0" i="0" u="none" strike="noStrike" kern="1200" dirty="0">
            <a:solidFill>
              <a:prstClr val="white"/>
            </a:solidFill>
            <a:effectLst/>
            <a:latin typeface="Adobe Garamond Pro Bold"/>
            <a:ea typeface="華康明體 Std W9" pitchFamily="18" charset="-120"/>
            <a:cs typeface="+mn-cs"/>
          </a:endParaRPr>
        </a:p>
      </dsp:txBody>
      <dsp:txXfrm>
        <a:off x="482357" y="3280400"/>
        <a:ext cx="5555293" cy="656011"/>
      </dsp:txXfrm>
    </dsp:sp>
    <dsp:sp modelId="{404EB54C-54B6-4481-8EEC-012182CE25AD}">
      <dsp:nvSpPr>
        <dsp:cNvPr id="0" name=""/>
        <dsp:cNvSpPr/>
      </dsp:nvSpPr>
      <dsp:spPr>
        <a:xfrm>
          <a:off x="72349" y="3198399"/>
          <a:ext cx="820014" cy="8200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4E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29DD-A743-4443-8CA0-8B9036E298EC}" type="datetimeFigureOut">
              <a:rPr lang="zh-TW" altLang="en-US" smtClean="0"/>
              <a:t>2023/5/2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7BFE1-022A-4DF2-9419-2AF3E146D8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3137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906EB-BBDC-49D2-A832-97C5D1D7CA2D}" type="datetimeFigureOut">
              <a:rPr lang="zh-TW" altLang="en-US" smtClean="0"/>
              <a:t>2023/5/2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E7628-0C63-4155-A0FB-A803CC721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96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E7628-0C63-4155-A0FB-A803CC72164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5376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8697D-0E27-4753-A80A-5CC4D52152D6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02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華康明體 Std W9" pitchFamily="18" charset="-120"/>
              </a:defRPr>
            </a:lvl9pPr>
          </a:lstStyle>
          <a:p>
            <a:pPr>
              <a:defRPr/>
            </a:pPr>
            <a:fld id="{58DE5DFA-694B-40B8-9A35-D4DA953717FB}" type="slidenum">
              <a:rPr lang="en-US" altLang="zh-TW" sz="1200" smtClean="0">
                <a:ea typeface="新細明體" pitchFamily="18" charset="-120"/>
              </a:rPr>
              <a:pPr>
                <a:defRPr/>
              </a:pPr>
              <a:t>9</a:t>
            </a:fld>
            <a:endParaRPr lang="en-US" altLang="zh-TW" sz="1200">
              <a:ea typeface="新細明體" pitchFamily="18" charset="-12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TW"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1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E7628-0C63-4155-A0FB-A803CC72164F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45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E7628-0C63-4155-A0FB-A803CC72164F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91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8697D-0E27-4753-A80A-5CC4D52152D6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02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BCA33-E653-419F-B200-998297F241E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11951" y="3055268"/>
            <a:ext cx="9189708" cy="3902124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6" name="Picture 2" descr="\\192.168.100.85\公共事務室共用\05_Branding CIS\建國工程 企業識別系統規範\Logo\建國工程Logo 右方八字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80"/>
          <a:stretch/>
        </p:blipFill>
        <p:spPr bwMode="auto">
          <a:xfrm>
            <a:off x="755576" y="1772816"/>
            <a:ext cx="5246213" cy="102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副標題 2"/>
          <p:cNvSpPr txBox="1">
            <a:spLocks/>
          </p:cNvSpPr>
          <p:nvPr userDrawn="1"/>
        </p:nvSpPr>
        <p:spPr>
          <a:xfrm>
            <a:off x="757809" y="4432677"/>
            <a:ext cx="6400800" cy="868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685D50"/>
                </a:solidFill>
                <a:latin typeface="華康明體 Std W9" pitchFamily="18" charset="-120"/>
                <a:ea typeface="華康明體 Std W9" pitchFamily="18" charset="-120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-19772" y="2924944"/>
            <a:ext cx="9163772" cy="130324"/>
          </a:xfrm>
          <a:prstGeom prst="rect">
            <a:avLst/>
          </a:prstGeom>
          <a:solidFill>
            <a:srgbClr val="726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>
          <a:xfrm>
            <a:off x="755576" y="4292599"/>
            <a:ext cx="8229600" cy="72072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endParaRPr lang="zh-TW" altLang="en-US" dirty="0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quarter" idx="12"/>
          </p:nvPr>
        </p:nvSpPr>
        <p:spPr>
          <a:xfrm>
            <a:off x="755576" y="5006330"/>
            <a:ext cx="7848872" cy="5762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28" name="文字版面配置區 27"/>
          <p:cNvSpPr>
            <a:spLocks noGrp="1"/>
          </p:cNvSpPr>
          <p:nvPr>
            <p:ph type="body" sz="quarter" idx="13"/>
          </p:nvPr>
        </p:nvSpPr>
        <p:spPr>
          <a:xfrm>
            <a:off x="5219601" y="5805488"/>
            <a:ext cx="3600549" cy="503832"/>
          </a:xfrm>
        </p:spPr>
        <p:txBody>
          <a:bodyPr anchor="ctr">
            <a:noAutofit/>
          </a:bodyPr>
          <a:lstStyle>
            <a:lvl1pPr marL="0" indent="0" algn="r">
              <a:buNone/>
              <a:defRPr sz="2000"/>
            </a:lvl1pPr>
          </a:lstStyle>
          <a:p>
            <a:pPr algn="r">
              <a:lnSpc>
                <a:spcPct val="150000"/>
              </a:lnSpc>
            </a:pPr>
            <a:endParaRPr lang="en-US" altLang="zh-TW" sz="2000" dirty="0"/>
          </a:p>
          <a:p>
            <a:pPr algn="r">
              <a:lnSpc>
                <a:spcPct val="150000"/>
              </a:lnSpc>
            </a:pPr>
            <a:endParaRPr lang="en-US" altLang="zh-TW" sz="2000" dirty="0"/>
          </a:p>
        </p:txBody>
      </p:sp>
      <p:sp>
        <p:nvSpPr>
          <p:cNvPr id="31" name="文字版面配置區 30"/>
          <p:cNvSpPr>
            <a:spLocks noGrp="1"/>
          </p:cNvSpPr>
          <p:nvPr>
            <p:ph type="body" sz="quarter" idx="14"/>
          </p:nvPr>
        </p:nvSpPr>
        <p:spPr>
          <a:xfrm>
            <a:off x="6156301" y="6309320"/>
            <a:ext cx="2663849" cy="504825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zh-TW" altLang="en-US" dirty="0"/>
          </a:p>
        </p:txBody>
      </p:sp>
      <p:sp>
        <p:nvSpPr>
          <p:cNvPr id="35" name="文字版面配置區 34"/>
          <p:cNvSpPr>
            <a:spLocks noGrp="1"/>
          </p:cNvSpPr>
          <p:nvPr>
            <p:ph type="body" sz="quarter" idx="15" hasCustomPrompt="1"/>
          </p:nvPr>
        </p:nvSpPr>
        <p:spPr>
          <a:xfrm>
            <a:off x="5003700" y="5805489"/>
            <a:ext cx="3816450" cy="503832"/>
          </a:xfrm>
        </p:spPr>
        <p:txBody>
          <a:bodyPr anchor="b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zh-TW" altLang="en-US" dirty="0"/>
              <a:t>按一下以新增文字</a:t>
            </a:r>
          </a:p>
        </p:txBody>
      </p:sp>
    </p:spTree>
    <p:extLst>
      <p:ext uri="{BB962C8B-B14F-4D97-AF65-F5344CB8AC3E}">
        <p14:creationId xmlns:p14="http://schemas.microsoft.com/office/powerpoint/2010/main" val="61018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簡報大綱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36512" y="-27384"/>
            <a:ext cx="9205460" cy="576064"/>
          </a:xfrm>
          <a:prstGeom prst="rect">
            <a:avLst/>
          </a:prstGeom>
          <a:solidFill>
            <a:srgbClr val="726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23528" y="332656"/>
            <a:ext cx="4248472" cy="648072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0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323850" y="312934"/>
            <a:ext cx="5472286" cy="667794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574E43"/>
                </a:solidFill>
                <a:latin typeface="華康明體 Std W9" pitchFamily="18" charset="-120"/>
                <a:ea typeface="華康明體 Std W9" pitchFamily="18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簡報大綱</a:t>
            </a:r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14" hasCustomPrompt="1"/>
          </p:nvPr>
        </p:nvSpPr>
        <p:spPr>
          <a:xfrm>
            <a:off x="755650" y="1773238"/>
            <a:ext cx="6984702" cy="4392489"/>
          </a:xfrm>
        </p:spPr>
        <p:txBody>
          <a:bodyPr/>
          <a:lstStyle>
            <a:lvl1pPr marL="0" indent="0">
              <a:buFont typeface="+mj-ea"/>
              <a:buNone/>
              <a:defRPr>
                <a:latin typeface="華康明體 Std W9"/>
                <a:ea typeface="華康明體 Std W9"/>
              </a:defRPr>
            </a:lvl1pPr>
            <a:lvl2pPr marL="971550" indent="-514350">
              <a:buFont typeface="+mj-lt"/>
              <a:buAutoNum type="arabicPeriod"/>
              <a:defRPr sz="3200"/>
            </a:lvl2pPr>
            <a:lvl3pPr marL="1371600" indent="-457200">
              <a:buFont typeface="+mj-lt"/>
              <a:buAutoNum type="alphaLcParenR"/>
              <a:defRPr sz="2800"/>
            </a:lvl3pPr>
          </a:lstStyle>
          <a:p>
            <a:pPr lvl="0"/>
            <a:r>
              <a:rPr lang="zh-TW" altLang="en-US" dirty="0"/>
              <a:t>壹、按一下以編輯母片文字樣式</a:t>
            </a:r>
            <a:endParaRPr lang="en-US" altLang="zh-TW" dirty="0"/>
          </a:p>
          <a:p>
            <a:pPr lvl="0"/>
            <a:r>
              <a:rPr lang="zh-TW" altLang="en-US" dirty="0"/>
              <a:t>貳、按一下以編輯母片文字樣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sp>
        <p:nvSpPr>
          <p:cNvPr id="1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46BCA33-E653-419F-B200-998297F241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942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008" y="5619615"/>
            <a:ext cx="9144000" cy="1251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-3244" y="-25017"/>
            <a:ext cx="9144000" cy="113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1951" y="3055268"/>
            <a:ext cx="9189708" cy="3902124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" name="標題 4"/>
          <p:cNvSpPr>
            <a:spLocks noGrp="1"/>
          </p:cNvSpPr>
          <p:nvPr>
            <p:ph type="title" hasCustomPrompt="1"/>
          </p:nvPr>
        </p:nvSpPr>
        <p:spPr>
          <a:xfrm>
            <a:off x="745232" y="1628800"/>
            <a:ext cx="5832648" cy="116205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zh-TW" altLang="en-US" sz="10000" dirty="0"/>
              <a:t>壹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19772" y="2924944"/>
            <a:ext cx="9163772" cy="130324"/>
          </a:xfrm>
          <a:prstGeom prst="rect">
            <a:avLst/>
          </a:prstGeom>
          <a:solidFill>
            <a:srgbClr val="726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727837" y="3152048"/>
            <a:ext cx="8064500" cy="1038090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1368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36512" y="-27384"/>
            <a:ext cx="9205460" cy="576064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23528" y="332656"/>
            <a:ext cx="4248472" cy="648072"/>
          </a:xfrm>
          <a:prstGeom prst="rect">
            <a:avLst/>
          </a:prstGeom>
          <a:solidFill>
            <a:srgbClr val="6F6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內容版面配置區 13"/>
          <p:cNvSpPr>
            <a:spLocks noGrp="1"/>
          </p:cNvSpPr>
          <p:nvPr>
            <p:ph sz="quarter" idx="12"/>
          </p:nvPr>
        </p:nvSpPr>
        <p:spPr>
          <a:xfrm>
            <a:off x="593927" y="1268760"/>
            <a:ext cx="8226545" cy="4896544"/>
          </a:xfrm>
        </p:spPr>
        <p:txBody>
          <a:bodyPr/>
          <a:lstStyle>
            <a:lvl1pPr marL="514350" indent="-514350">
              <a:buClr>
                <a:srgbClr val="C00000"/>
              </a:buClr>
              <a:buFont typeface="+mj-lt"/>
              <a:buAutoNum type="arabicPeriod"/>
              <a:defRPr sz="2800"/>
            </a:lvl1pPr>
            <a:lvl2pPr marL="971550" indent="-514350">
              <a:buFont typeface="+mj-lt"/>
              <a:buAutoNum type="alphaLcParenR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1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0" name="投影片編號版面配置區 5"/>
          <p:cNvSpPr>
            <a:spLocks noGrp="1"/>
          </p:cNvSpPr>
          <p:nvPr>
            <p:ph type="sldNum" sz="quarter" idx="13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46BCA33-E653-419F-B200-998297F241E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quarter" idx="15"/>
          </p:nvPr>
        </p:nvSpPr>
        <p:spPr>
          <a:xfrm>
            <a:off x="4566218" y="548681"/>
            <a:ext cx="3816772" cy="42031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zh-TW" altLang="en-US" dirty="0"/>
              <a:t>按一下以編輯母片文字</a:t>
            </a:r>
          </a:p>
        </p:txBody>
      </p:sp>
    </p:spTree>
    <p:extLst>
      <p:ext uri="{BB962C8B-B14F-4D97-AF65-F5344CB8AC3E}">
        <p14:creationId xmlns:p14="http://schemas.microsoft.com/office/powerpoint/2010/main" val="103121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7376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6187" y="5805264"/>
            <a:ext cx="767044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-26504"/>
            <a:ext cx="9144000" cy="151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48" y="0"/>
            <a:ext cx="829051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6984776" cy="4381947"/>
          </a:xfrm>
        </p:spPr>
        <p:txBody>
          <a:bodyPr/>
          <a:lstStyle>
            <a:lvl1pPr marL="742950" indent="-742950">
              <a:buFont typeface="+mj-lt"/>
              <a:buAutoNum type="arabicPeriod"/>
              <a:defRPr sz="3600" b="1">
                <a:ea typeface="文鼎粗" panose="02010609010101010101" pitchFamily="49" charset="-120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800" b="1">
                <a:ea typeface="文鼎粗" panose="02010609010101010101" pitchFamily="49" charset="-120"/>
              </a:defRPr>
            </a:lvl2pPr>
            <a:lvl3pPr>
              <a:defRPr sz="2800" b="1">
                <a:ea typeface="文鼎粗" panose="02010609010101010101" pitchFamily="49" charset="-120"/>
              </a:defRPr>
            </a:lvl3pPr>
            <a:lvl4pPr>
              <a:defRPr sz="2800" b="1">
                <a:ea typeface="文鼎粗" panose="02010609010101010101" pitchFamily="49" charset="-120"/>
              </a:defRPr>
            </a:lvl4pPr>
            <a:lvl5pPr>
              <a:defRPr sz="2800" b="1">
                <a:ea typeface="文鼎粗" panose="02010609010101010101" pitchFamily="49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764705"/>
            <a:ext cx="6995120" cy="936104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  <a:effectLst/>
                <a:ea typeface="文鼎粗" panose="02010609010101010101" pitchFamily="49" charset="-120"/>
              </a:defRPr>
            </a:lvl1pPr>
          </a:lstStyle>
          <a:p>
            <a:r>
              <a:rPr lang="zh-TW" altLang="en-US" dirty="0"/>
              <a:t>簡報大綱</a:t>
            </a:r>
          </a:p>
        </p:txBody>
      </p:sp>
    </p:spTree>
    <p:extLst>
      <p:ext uri="{BB962C8B-B14F-4D97-AF65-F5344CB8AC3E}">
        <p14:creationId xmlns:p14="http://schemas.microsoft.com/office/powerpoint/2010/main" val="363149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5"/>
          <a:stretch/>
        </p:blipFill>
        <p:spPr bwMode="auto">
          <a:xfrm>
            <a:off x="2699792" y="764704"/>
            <a:ext cx="3600400" cy="11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7"/>
          <a:stretch/>
        </p:blipFill>
        <p:spPr bwMode="auto">
          <a:xfrm>
            <a:off x="2699792" y="1893967"/>
            <a:ext cx="3816424" cy="5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-19772" y="3419171"/>
            <a:ext cx="9163772" cy="130324"/>
          </a:xfrm>
          <a:prstGeom prst="rect">
            <a:avLst/>
          </a:prstGeom>
          <a:solidFill>
            <a:srgbClr val="726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6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90872" y="620689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90872" y="1639341"/>
            <a:ext cx="8229600" cy="4381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BCA33-E653-419F-B200-998297F241E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634" b="119"/>
          <a:stretch/>
        </p:blipFill>
        <p:spPr bwMode="auto">
          <a:xfrm>
            <a:off x="7668344" y="6364816"/>
            <a:ext cx="1075225" cy="35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263D46-5917-4492-94CA-A2AE5C59B499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778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49" r:id="rId3"/>
    <p:sldLayoutId id="2147483658" r:id="rId4"/>
    <p:sldLayoutId id="2147483664" r:id="rId5"/>
    <p:sldLayoutId id="2147483665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華康明體 Std W9" pitchFamily="18" charset="-120"/>
          <a:ea typeface="華康明體 Std W9" pitchFamily="18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華康明體 Std W9" pitchFamily="18" charset="-120"/>
          <a:ea typeface="華康明體 Std W9" pitchFamily="18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華康明體 Std W9" pitchFamily="18" charset="-120"/>
          <a:ea typeface="華康明體 Std W9" pitchFamily="18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華康明體 Std W9" pitchFamily="18" charset="-120"/>
          <a:ea typeface="華康明體 Std W9" pitchFamily="18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華康明體 Std W9" pitchFamily="18" charset="-120"/>
          <a:ea typeface="華康明體 Std W9" pitchFamily="18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華康明體 Std W9" pitchFamily="18" charset="-120"/>
          <a:ea typeface="華康明體 Std W9" pitchFamily="18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6B70-E857-4543-9595-7D01BC1C6269}" type="datetimeFigureOut">
              <a:rPr lang="zh-TW" altLang="en-US" smtClean="0"/>
              <a:t>2023/5/2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4117-1BB2-484C-9A7B-761A70CF0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59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56.sv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3.xml"/><Relationship Id="rId7" Type="http://schemas.openxmlformats.org/officeDocument/2006/relationships/hyperlink" Target="CK&#24433;&#29255;/2.%20&#24314;&#22283;&#65314;&#65321;&#65325;&#25216;&#34899;108.05.10(B&#29256;)-&#24930;&#29256;.mp4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3717032"/>
            <a:ext cx="7704856" cy="720725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dirty="0">
                <a:latin typeface="Adobe Garamond Pro Bold" pitchFamily="18" charset="0"/>
              </a:rPr>
              <a:t>職涯探索暨學期實習說明會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zh-TW" altLang="en-US" dirty="0">
                <a:latin typeface="Adobe Garamond Pro Bold"/>
              </a:rPr>
              <a:t>日期：</a:t>
            </a:r>
            <a:r>
              <a:rPr lang="en-US" altLang="zh-TW" dirty="0" smtClean="0">
                <a:latin typeface="Adobe Garamond Pro Bold"/>
              </a:rPr>
              <a:t>2023/3/28</a:t>
            </a:r>
            <a:endParaRPr lang="zh-TW" altLang="en-US" dirty="0">
              <a:latin typeface="Adobe Garamond Pro Bold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zh-TW" altLang="en-US" dirty="0"/>
              <a:t>建國工程 人力資源處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B427CD87-60FD-60B5-BCE0-9A81E1F925F9}"/>
              </a:ext>
            </a:extLst>
          </p:cNvPr>
          <p:cNvSpPr txBox="1">
            <a:spLocks/>
          </p:cNvSpPr>
          <p:nvPr/>
        </p:nvSpPr>
        <p:spPr>
          <a:xfrm>
            <a:off x="1547664" y="4472485"/>
            <a:ext cx="6048672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華康明體 Std W9" pitchFamily="18" charset="-120"/>
                <a:ea typeface="華康明體 Std W9" pitchFamily="18" charset="-120"/>
                <a:cs typeface="+mj-cs"/>
              </a:defRPr>
            </a:lvl1pPr>
          </a:lstStyle>
          <a:p>
            <a:pPr algn="dist"/>
            <a:r>
              <a:rPr lang="zh-TW" altLang="en-US" sz="3200" dirty="0">
                <a:solidFill>
                  <a:schemeClr val="bg1"/>
                </a:solidFill>
                <a:latin typeface="Adobe Garamond Pro Bold" pitchFamily="18" charset="0"/>
              </a:rPr>
              <a:t>淡江</a:t>
            </a:r>
            <a:r>
              <a:rPr lang="zh-TW" altLang="en-US" sz="3200" dirty="0" smtClean="0">
                <a:solidFill>
                  <a:schemeClr val="bg1"/>
                </a:solidFill>
                <a:latin typeface="Adobe Garamond Pro Bold" pitchFamily="18" charset="0"/>
              </a:rPr>
              <a:t>大學</a:t>
            </a:r>
            <a:endParaRPr lang="zh-TW" altLang="en-US" sz="32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68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323528" y="332656"/>
            <a:ext cx="4242690" cy="622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公益夥伴</a:t>
            </a:r>
          </a:p>
        </p:txBody>
      </p:sp>
      <p:sp>
        <p:nvSpPr>
          <p:cNvPr id="8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4735110" y="548681"/>
            <a:ext cx="3816772" cy="420310"/>
          </a:xfrm>
        </p:spPr>
        <p:txBody>
          <a:bodyPr/>
          <a:lstStyle/>
          <a:p>
            <a:r>
              <a:rPr lang="zh-TW" altLang="en-US" dirty="0"/>
              <a:t>企業社會責任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"/>
          <a:stretch/>
        </p:blipFill>
        <p:spPr>
          <a:xfrm>
            <a:off x="3275856" y="5438926"/>
            <a:ext cx="2351793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合照(裁)S"/>
          <p:cNvPicPr>
            <a:picLocks noChangeAspect="1" noChangeArrowheads="1"/>
          </p:cNvPicPr>
          <p:nvPr/>
        </p:nvPicPr>
        <p:blipFill>
          <a:blip r:embed="rId3"/>
          <a:srcRect l="4829"/>
          <a:stretch>
            <a:fillRect/>
          </a:stretch>
        </p:blipFill>
        <p:spPr bwMode="auto">
          <a:xfrm>
            <a:off x="1104440" y="5442577"/>
            <a:ext cx="1727833" cy="131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P10209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888" y="5402926"/>
            <a:ext cx="1727833" cy="12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群組 2"/>
          <p:cNvGrpSpPr/>
          <p:nvPr/>
        </p:nvGrpSpPr>
        <p:grpSpPr>
          <a:xfrm>
            <a:off x="4707542" y="1484786"/>
            <a:ext cx="4277275" cy="2715418"/>
            <a:chOff x="6197499" y="2231398"/>
            <a:chExt cx="4223596" cy="2781482"/>
          </a:xfrm>
        </p:grpSpPr>
        <p:pic>
          <p:nvPicPr>
            <p:cNvPr id="2050" name="Picture 2" descr="D:\101763文件\其他\family activite\60週年活動照片\董事長致詞與合照\0L8B8156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40"/>
            <a:stretch/>
          </p:blipFill>
          <p:spPr bwMode="auto">
            <a:xfrm>
              <a:off x="6228184" y="2348880"/>
              <a:ext cx="4192911" cy="266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6197499" y="2231398"/>
              <a:ext cx="4223596" cy="273630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4817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467544" y="1124744"/>
            <a:ext cx="8226425" cy="4392488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99"/>
              </a:buCl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0099"/>
                </a:solidFill>
                <a:latin typeface="Adobe Garamond Pro Bold"/>
              </a:rPr>
              <a:t>忠義育幼院－照護 </a:t>
            </a:r>
            <a:r>
              <a:rPr lang="en-US" altLang="zh-TW" sz="2400" dirty="0">
                <a:solidFill>
                  <a:srgbClr val="000099"/>
                </a:solidFill>
                <a:latin typeface="Adobe Garamond Pro Bold"/>
              </a:rPr>
              <a:t>0-18</a:t>
            </a:r>
            <a:r>
              <a:rPr lang="zh-TW" altLang="en-US" sz="2400" dirty="0">
                <a:solidFill>
                  <a:srgbClr val="000099"/>
                </a:solidFill>
                <a:latin typeface="Adobe Garamond Pro Bold"/>
              </a:rPr>
              <a:t>歲的孩子</a:t>
            </a:r>
          </a:p>
          <a:p>
            <a:pPr marL="0" indent="0" eaLnBrk="1" hangingPunct="1">
              <a:buClr>
                <a:srgbClr val="C00000"/>
              </a:buClr>
              <a:buFont typeface="Calibri" pitchFamily="34" charset="0"/>
              <a:buNone/>
            </a:pPr>
            <a:r>
              <a:rPr lang="zh-TW" altLang="en-US" sz="2000" dirty="0">
                <a:latin typeface="Adobe Garamond Pro Bold"/>
              </a:rPr>
              <a:t>     *公司每年為孩子規劃兩季的出遊活動，由員工擔任陪伴志工。</a:t>
            </a:r>
          </a:p>
          <a:p>
            <a:pPr marL="0" indent="0" eaLnBrk="1" hangingPunct="1">
              <a:buClr>
                <a:srgbClr val="C00000"/>
              </a:buClr>
              <a:buFont typeface="Calibri" pitchFamily="34" charset="0"/>
              <a:buNone/>
            </a:pPr>
            <a:r>
              <a:rPr lang="zh-TW" altLang="en-US" sz="2000" dirty="0">
                <a:latin typeface="Adobe Garamond Pro Bold"/>
              </a:rPr>
              <a:t>     *提供營繕專業，協助房舍修繕工作。</a:t>
            </a:r>
          </a:p>
          <a:p>
            <a:pPr marL="0" indent="0" eaLnBrk="1" hangingPunct="1">
              <a:buClr>
                <a:srgbClr val="C00000"/>
              </a:buClr>
              <a:buFont typeface="Calibri" pitchFamily="34" charset="0"/>
              <a:buNone/>
            </a:pPr>
            <a:endParaRPr lang="zh-TW" altLang="en-US" sz="800" dirty="0">
              <a:latin typeface="Adobe Garamond Pro Bold"/>
            </a:endParaRPr>
          </a:p>
          <a:p>
            <a:pPr eaLnBrk="1" hangingPunct="1">
              <a:buClr>
                <a:srgbClr val="000099"/>
              </a:buCl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0099"/>
                </a:solidFill>
                <a:latin typeface="Adobe Garamond Pro Bold"/>
              </a:rPr>
              <a:t>創世基金會（含華山基金會、人安基金會）</a:t>
            </a:r>
          </a:p>
          <a:p>
            <a:pPr marL="0" indent="0" eaLnBrk="1" hangingPunct="1">
              <a:buClr>
                <a:srgbClr val="C00000"/>
              </a:buClr>
              <a:buFont typeface="Calibri" pitchFamily="34" charset="0"/>
              <a:buNone/>
            </a:pPr>
            <a:r>
              <a:rPr lang="zh-TW" altLang="en-US" sz="2400" dirty="0">
                <a:solidFill>
                  <a:srgbClr val="000099"/>
                </a:solidFill>
                <a:latin typeface="Adobe Garamond Pro Bold"/>
              </a:rPr>
              <a:t>   －關懷植物人</a:t>
            </a:r>
            <a:r>
              <a:rPr lang="en-US" altLang="zh-TW" sz="2400" dirty="0">
                <a:solidFill>
                  <a:srgbClr val="000099"/>
                </a:solidFill>
                <a:latin typeface="Adobe Garamond Pro Bold"/>
              </a:rPr>
              <a:t>/</a:t>
            </a:r>
            <a:r>
              <a:rPr lang="zh-TW" altLang="en-US" sz="2400" dirty="0">
                <a:solidFill>
                  <a:srgbClr val="000099"/>
                </a:solidFill>
                <a:latin typeface="Adobe Garamond Pro Bold"/>
              </a:rPr>
              <a:t>獨居長輩</a:t>
            </a:r>
            <a:r>
              <a:rPr lang="en-US" altLang="zh-TW" sz="2400" dirty="0">
                <a:solidFill>
                  <a:srgbClr val="000099"/>
                </a:solidFill>
                <a:latin typeface="Adobe Garamond Pro Bold"/>
              </a:rPr>
              <a:t>/</a:t>
            </a:r>
            <a:r>
              <a:rPr lang="zh-TW" altLang="en-US" sz="2400" dirty="0">
                <a:solidFill>
                  <a:srgbClr val="000099"/>
                </a:solidFill>
                <a:latin typeface="Adobe Garamond Pro Bold"/>
              </a:rPr>
              <a:t>街友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zh-TW" altLang="en-US" sz="2400" dirty="0">
                <a:solidFill>
                  <a:srgbClr val="82302E"/>
                </a:solidFill>
                <a:latin typeface="Adobe Garamond Pro Bold"/>
              </a:rPr>
              <a:t>    </a:t>
            </a:r>
            <a:r>
              <a:rPr lang="zh-TW" altLang="en-US" sz="2000" dirty="0">
                <a:latin typeface="Adobe Garamond Pro Bold"/>
              </a:rPr>
              <a:t>*董事長每年帶領北高員工協助「歲末街友尾牙活動」，</a:t>
            </a:r>
            <a:endParaRPr lang="en-US" altLang="zh-TW" sz="2000" dirty="0">
              <a:latin typeface="Adobe Garamond Pro Bold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zh-TW" altLang="en-US" sz="2000" dirty="0">
                <a:latin typeface="Adobe Garamond Pro Bold"/>
              </a:rPr>
              <a:t>      擔任現場服務志工。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zh-TW" altLang="en-US" sz="2000" dirty="0">
                <a:latin typeface="Adobe Garamond Pro Bold"/>
              </a:rPr>
              <a:t>     *參加「老人郊遊活動」員工擔任現場服務志工。</a:t>
            </a:r>
            <a:endParaRPr lang="en-US" altLang="zh-TW" sz="2000" dirty="0">
              <a:latin typeface="Adobe Garamond Pro Bold"/>
            </a:endParaRPr>
          </a:p>
          <a:p>
            <a:pPr marL="0" indent="0" eaLnBrk="1" hangingPunct="1">
              <a:buClr>
                <a:srgbClr val="C00000"/>
              </a:buClr>
              <a:buFont typeface="Calibri" pitchFamily="34" charset="0"/>
              <a:buNone/>
            </a:pPr>
            <a:endParaRPr lang="zh-TW" altLang="en-US" sz="800" dirty="0">
              <a:latin typeface="Adobe Garamond Pro Bold"/>
            </a:endParaRPr>
          </a:p>
          <a:p>
            <a:pPr eaLnBrk="1" hangingPunct="1">
              <a:buClr>
                <a:srgbClr val="000099"/>
              </a:buClr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000099"/>
                </a:solidFill>
                <a:latin typeface="Adobe Garamond Pro Bold"/>
              </a:rPr>
              <a:t>勵馨基金會－協助受暴婦女</a:t>
            </a:r>
          </a:p>
          <a:p>
            <a:pPr marL="0" indent="0" eaLnBrk="1" hangingPunct="1">
              <a:buClr>
                <a:srgbClr val="C00000"/>
              </a:buClr>
              <a:buFont typeface="Calibri" pitchFamily="34" charset="0"/>
              <a:buNone/>
            </a:pPr>
            <a:r>
              <a:rPr lang="zh-TW" altLang="en-US" sz="2000" dirty="0">
                <a:latin typeface="Adobe Garamond Pro Bold"/>
              </a:rPr>
              <a:t>　  *員工擔任行政志工，協助例行的行政庶務等工作。</a:t>
            </a:r>
          </a:p>
        </p:txBody>
      </p:sp>
    </p:spTree>
    <p:extLst>
      <p:ext uri="{BB962C8B-B14F-4D97-AF65-F5344CB8AC3E}">
        <p14:creationId xmlns:p14="http://schemas.microsoft.com/office/powerpoint/2010/main" val="124802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323528" y="332656"/>
            <a:ext cx="4242690" cy="622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企業社會責任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idx="4294967295"/>
          </p:nvPr>
        </p:nvSpPr>
        <p:spPr>
          <a:xfrm>
            <a:off x="590550" y="1196752"/>
            <a:ext cx="8229600" cy="225091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n"/>
              <a:defRPr/>
            </a:pPr>
            <a:r>
              <a:rPr lang="zh-TW" altLang="en-US" sz="2200" dirty="0">
                <a:solidFill>
                  <a:srgbClr val="002060"/>
                </a:solidFill>
                <a:latin typeface="Adobe Garamond Pro Bold" pitchFamily="18" charset="0"/>
              </a:rPr>
              <a:t>台北市政府所舉辦的「</a:t>
            </a:r>
            <a:r>
              <a:rPr lang="en-US" altLang="zh-TW" sz="2200" dirty="0">
                <a:solidFill>
                  <a:srgbClr val="002060"/>
                </a:solidFill>
                <a:latin typeface="Adobe Garamond Pro Bold" pitchFamily="18" charset="0"/>
              </a:rPr>
              <a:t>104</a:t>
            </a:r>
            <a:r>
              <a:rPr lang="zh-TW" altLang="en-US" sz="2200" dirty="0">
                <a:solidFill>
                  <a:srgbClr val="002060"/>
                </a:solidFill>
                <a:latin typeface="Adobe Garamond Pro Bold" pitchFamily="18" charset="0"/>
              </a:rPr>
              <a:t>年度企業志工選拔賽」榮獲 優等獎！</a:t>
            </a:r>
            <a:endParaRPr lang="zh-TW" altLang="zh-TW" sz="2200" dirty="0">
              <a:solidFill>
                <a:srgbClr val="002060"/>
              </a:solidFill>
              <a:latin typeface="Adobe Garamond Pro Bold" pitchFamily="18" charset="0"/>
            </a:endParaRPr>
          </a:p>
          <a:p>
            <a:pPr eaLnBrk="1" hangingPunct="1">
              <a:lnSpc>
                <a:spcPts val="2600"/>
              </a:lnSpc>
              <a:spcBef>
                <a:spcPct val="30000"/>
              </a:spcBef>
              <a:buFontTx/>
              <a:buNone/>
              <a:defRPr/>
            </a:pPr>
            <a:endParaRPr lang="en-US" altLang="zh-TW" sz="200" dirty="0">
              <a:latin typeface="Adobe Garamond Pro Bold" pitchFamily="18" charset="0"/>
            </a:endParaRPr>
          </a:p>
          <a:p>
            <a:pPr eaLnBrk="1" hangingPunct="1">
              <a:lnSpc>
                <a:spcPts val="2600"/>
              </a:lnSpc>
              <a:spcBef>
                <a:spcPct val="30000"/>
              </a:spcBef>
              <a:buFontTx/>
              <a:buNone/>
              <a:defRPr/>
            </a:pPr>
            <a:r>
              <a:rPr lang="zh-TW" altLang="en-US" sz="2000" dirty="0">
                <a:latin typeface="Adobe Garamond Pro Bold" pitchFamily="18" charset="0"/>
              </a:rPr>
              <a:t>自</a:t>
            </a:r>
            <a:r>
              <a:rPr lang="en-US" altLang="zh-TW" sz="2000" dirty="0">
                <a:latin typeface="Adobe Garamond Pro Bold" pitchFamily="18" charset="0"/>
              </a:rPr>
              <a:t>2011</a:t>
            </a:r>
            <a:r>
              <a:rPr lang="zh-TW" altLang="en-US" sz="2000" dirty="0">
                <a:latin typeface="Adobe Garamond Pro Bold" pitchFamily="18" charset="0"/>
              </a:rPr>
              <a:t>年起，共完成─</a:t>
            </a:r>
            <a:endParaRPr lang="en-US" altLang="zh-TW" sz="2000" dirty="0">
              <a:latin typeface="Adobe Garamond Pro Bold" pitchFamily="18" charset="0"/>
            </a:endParaRPr>
          </a:p>
          <a:p>
            <a:pPr>
              <a:lnSpc>
                <a:spcPts val="2600"/>
              </a:lnSpc>
              <a:spcBef>
                <a:spcPct val="30000"/>
              </a:spcBef>
              <a:buNone/>
              <a:defRPr/>
            </a:pPr>
            <a:r>
              <a:rPr lang="en-US" altLang="zh-TW" sz="2200" b="1" dirty="0">
                <a:solidFill>
                  <a:srgbClr val="FF0000"/>
                </a:solidFill>
                <a:latin typeface="Adobe Garamond Pro Bold" pitchFamily="18" charset="0"/>
              </a:rPr>
              <a:t>101</a:t>
            </a:r>
            <a:r>
              <a:rPr lang="zh-TW" altLang="en-US" sz="2200" b="1" dirty="0">
                <a:solidFill>
                  <a:srgbClr val="FF0000"/>
                </a:solidFill>
                <a:latin typeface="Adobe Garamond Pro Bold" pitchFamily="18" charset="0"/>
              </a:rPr>
              <a:t> </a:t>
            </a:r>
            <a:r>
              <a:rPr lang="zh-TW" altLang="en-US" sz="2200" dirty="0">
                <a:solidFill>
                  <a:srgbClr val="FF0000"/>
                </a:solidFill>
                <a:latin typeface="Adobe Garamond Pro Bold" pitchFamily="18" charset="0"/>
              </a:rPr>
              <a:t>個公益專案</a:t>
            </a:r>
            <a:r>
              <a:rPr lang="zh-TW" altLang="en-US" sz="2200" dirty="0">
                <a:latin typeface="Adobe Garamond Pro Bold" pitchFamily="18" charset="0"/>
              </a:rPr>
              <a:t>．</a:t>
            </a:r>
            <a:r>
              <a:rPr lang="zh-TW" altLang="en-US" sz="2200" b="1" dirty="0">
                <a:latin typeface="Adobe Garamond Pro Bold" pitchFamily="18" charset="0"/>
              </a:rPr>
              <a:t> </a:t>
            </a:r>
            <a:r>
              <a:rPr lang="en-US" altLang="zh-TW" sz="2200" b="1" dirty="0">
                <a:latin typeface="Adobe Garamond Pro Bold" pitchFamily="18" charset="0"/>
              </a:rPr>
              <a:t>9,346</a:t>
            </a:r>
            <a:r>
              <a:rPr lang="zh-TW" altLang="en-US" sz="2200" dirty="0">
                <a:latin typeface="Adobe Garamond Pro Bold" pitchFamily="18" charset="0"/>
              </a:rPr>
              <a:t>志工時數</a:t>
            </a:r>
            <a:endParaRPr lang="en-US" altLang="zh-TW" sz="2200" dirty="0">
              <a:latin typeface="Adobe Garamond Pro Bold" pitchFamily="18" charset="0"/>
            </a:endParaRPr>
          </a:p>
          <a:p>
            <a:pPr eaLnBrk="1" hangingPunct="1">
              <a:lnSpc>
                <a:spcPts val="2600"/>
              </a:lnSpc>
              <a:spcBef>
                <a:spcPct val="30000"/>
              </a:spcBef>
              <a:buFontTx/>
              <a:buNone/>
              <a:defRPr/>
            </a:pPr>
            <a:r>
              <a:rPr lang="en-US" altLang="zh-TW" sz="2200" b="1" dirty="0">
                <a:latin typeface="Adobe Garamond Pro Bold" pitchFamily="18" charset="0"/>
              </a:rPr>
              <a:t>1,417</a:t>
            </a:r>
            <a:r>
              <a:rPr lang="zh-TW" altLang="en-US" sz="2200" b="1" dirty="0">
                <a:latin typeface="Adobe Garamond Pro Bold" pitchFamily="18" charset="0"/>
              </a:rPr>
              <a:t> </a:t>
            </a:r>
            <a:r>
              <a:rPr lang="zh-TW" altLang="en-US" sz="2200" dirty="0">
                <a:latin typeface="Adobe Garamond Pro Bold" pitchFamily="18" charset="0"/>
              </a:rPr>
              <a:t>參與人次．</a:t>
            </a:r>
            <a:r>
              <a:rPr lang="en-US" altLang="zh-TW" sz="2200" b="1" dirty="0">
                <a:solidFill>
                  <a:srgbClr val="FF0000"/>
                </a:solidFill>
                <a:latin typeface="Adobe Garamond Pro Bold" pitchFamily="18" charset="0"/>
              </a:rPr>
              <a:t>47,548</a:t>
            </a:r>
            <a:r>
              <a:rPr lang="zh-TW" altLang="en-US" sz="2200" b="1" dirty="0">
                <a:solidFill>
                  <a:srgbClr val="FF0000"/>
                </a:solidFill>
                <a:latin typeface="Adobe Garamond Pro Bold" pitchFamily="18" charset="0"/>
              </a:rPr>
              <a:t> </a:t>
            </a:r>
            <a:r>
              <a:rPr lang="zh-TW" altLang="en-US" sz="2200" dirty="0">
                <a:solidFill>
                  <a:srgbClr val="FF0000"/>
                </a:solidFill>
                <a:latin typeface="Adobe Garamond Pro Bold" pitchFamily="18" charset="0"/>
              </a:rPr>
              <a:t>受益人次</a:t>
            </a:r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28" b="8234"/>
          <a:stretch/>
        </p:blipFill>
        <p:spPr bwMode="auto">
          <a:xfrm>
            <a:off x="897338" y="3447662"/>
            <a:ext cx="2229481" cy="321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880"/>
          <a:stretch>
            <a:fillRect/>
          </a:stretch>
        </p:blipFill>
        <p:spPr bwMode="auto">
          <a:xfrm>
            <a:off x="3275856" y="3917755"/>
            <a:ext cx="3593313" cy="234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r="10526"/>
          <a:stretch/>
        </p:blipFill>
        <p:spPr bwMode="auto">
          <a:xfrm>
            <a:off x="7308304" y="1700808"/>
            <a:ext cx="1370168" cy="23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83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820767451"/>
              </p:ext>
            </p:extLst>
          </p:nvPr>
        </p:nvGraphicFramePr>
        <p:xfrm>
          <a:off x="1475656" y="1700808"/>
          <a:ext cx="609600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756192" y="2156606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1.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128107" y="3152085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2.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52615" y="4149080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3.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51055" y="5120809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4.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10" name="副標題 1">
            <a:extLst>
              <a:ext uri="{FF2B5EF4-FFF2-40B4-BE49-F238E27FC236}">
                <a16:creationId xmlns:a16="http://schemas.microsoft.com/office/drawing/2014/main" xmlns="" id="{3108595D-71BD-5D80-7D2F-0777BBE27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312934"/>
            <a:ext cx="5472286" cy="667794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zh-TW" altLang="en-US" sz="3200" dirty="0"/>
              <a:t>說明大綱</a:t>
            </a:r>
          </a:p>
        </p:txBody>
      </p:sp>
    </p:spTree>
    <p:extLst>
      <p:ext uri="{BB962C8B-B14F-4D97-AF65-F5344CB8AC3E}">
        <p14:creationId xmlns:p14="http://schemas.microsoft.com/office/powerpoint/2010/main" val="2075962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50A747A3-CCA3-4EC6-994D-69FCDC2FF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459669"/>
              </p:ext>
            </p:extLst>
          </p:nvPr>
        </p:nvGraphicFramePr>
        <p:xfrm>
          <a:off x="514709" y="1556792"/>
          <a:ext cx="8208911" cy="298276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81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74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095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200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</a:rPr>
                        <a:t>單位別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C2B5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</a:rPr>
                        <a:t>工作時間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C2B5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</a:rPr>
                        <a:t>休息時間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C2B5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</a:rPr>
                        <a:t>休假時間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</a:endParaRPr>
                    </a:p>
                  </a:txBody>
                  <a:tcPr marL="17780" marR="17780" marT="0" marB="0" anchor="ctr">
                    <a:solidFill>
                      <a:srgbClr val="C2B5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8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</a:rPr>
                        <a:t>總公司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C2B5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8:30-12:30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(</a:t>
                      </a:r>
                      <a:r>
                        <a:rPr lang="en-US" altLang="zh-TW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+mn-cs"/>
                        </a:rPr>
                        <a:t>8:30~9:00</a:t>
                      </a:r>
                      <a:r>
                        <a:rPr lang="en-US" altLang="zh-TW" sz="1800" b="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)</a:t>
                      </a:r>
                      <a:endParaRPr lang="zh-TW" sz="1800" b="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Arial Unicode MS" panose="020B060402020202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13:30-17:30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(</a:t>
                      </a:r>
                      <a:r>
                        <a:rPr lang="en-US" altLang="zh-TW" sz="1800" b="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+mn-cs"/>
                        </a:rPr>
                        <a:t>17:30~18:00</a:t>
                      </a:r>
                      <a:r>
                        <a:rPr lang="en-US" altLang="zh-TW" sz="1800" b="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* 上</a:t>
                      </a:r>
                      <a:r>
                        <a:rPr lang="en-US" altLang="zh-TW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/</a:t>
                      </a: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下班彈性工時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12:30~13:30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193675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</a:rPr>
                        <a:t>週休二日</a:t>
                      </a:r>
                    </a:p>
                    <a:p>
                      <a:pPr marL="285750" indent="-193675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</a:rPr>
                        <a:t>國定紀念日及其他由中央主管機關規定應放假之日</a:t>
                      </a:r>
                    </a:p>
                  </a:txBody>
                  <a:tcPr marL="17780" marR="177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Times New Roman"/>
                        </a:rPr>
                        <a:t>施工所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TW" sz="1800" b="0" kern="100" dirty="0">
                          <a:solidFill>
                            <a:srgbClr val="FF0000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8:00-12:00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13:30-17:30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00" dirty="0">
                          <a:solidFill>
                            <a:srgbClr val="FF0000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12:00</a:t>
                      </a:r>
                      <a:r>
                        <a:rPr lang="en-US" altLang="zh-TW" sz="1800" b="0" kern="100" dirty="0">
                          <a:solidFill>
                            <a:schemeClr val="tx1"/>
                          </a:solidFill>
                          <a:effectLst/>
                          <a:latin typeface="Adobe Garamond Pro Bold"/>
                          <a:ea typeface="華康明體 Std W9" pitchFamily="18" charset="-120"/>
                          <a:cs typeface="Arial Unicode MS" panose="020B0604020202020204" pitchFamily="34" charset="-120"/>
                        </a:rPr>
                        <a:t>~13:30</a:t>
                      </a:r>
                      <a:endParaRPr lang="zh-TW" altLang="zh-TW" sz="1800" b="0" kern="100" dirty="0">
                        <a:solidFill>
                          <a:schemeClr val="tx1"/>
                        </a:solidFill>
                        <a:effectLst/>
                        <a:latin typeface="Adobe Garamond Pro Bold"/>
                        <a:ea typeface="華康明體 Std W9" pitchFamily="18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193675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altLang="en-US" sz="1800" b="0" kern="100" dirty="0">
                        <a:solidFill>
                          <a:srgbClr val="003399"/>
                        </a:solidFill>
                        <a:effectLst/>
                        <a:ea typeface="全真顏體" panose="02010609000101010101" pitchFamily="49" charset="-120"/>
                      </a:endParaRPr>
                    </a:p>
                  </a:txBody>
                  <a:tcPr marL="17780" marR="177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B602A35F-29C6-48C0-AF06-EA2092439385}"/>
              </a:ext>
            </a:extLst>
          </p:cNvPr>
          <p:cNvSpPr txBox="1"/>
          <p:nvPr/>
        </p:nvSpPr>
        <p:spPr>
          <a:xfrm>
            <a:off x="539552" y="5093022"/>
            <a:ext cx="8472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>1.</a:t>
            </a:r>
            <a:r>
              <a:rPr lang="zh-TW" altLang="en-US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>刷卡：每日上下班時，應親自至指定地點，使用</a:t>
            </a:r>
            <a:r>
              <a:rPr lang="zh-TW" altLang="en-US" u="sng" kern="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人臉辨識</a:t>
            </a:r>
            <a:r>
              <a:rPr lang="en-US" altLang="zh-TW" u="sng" kern="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/</a:t>
            </a:r>
            <a:r>
              <a:rPr lang="zh-TW" altLang="en-US" u="sng" kern="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指紋機</a:t>
            </a:r>
            <a:r>
              <a:rPr lang="zh-TW" altLang="en-US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>進行打卡作業。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>2.</a:t>
            </a:r>
            <a:r>
              <a:rPr lang="zh-TW" altLang="en-US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>補卡：忘刷卡或因公務需要未刷卡者，應於「</a:t>
            </a:r>
            <a:r>
              <a:rPr lang="en-US" altLang="zh-TW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  <a:cs typeface="Arial Unicode MS" panose="020B0604020202020204" pitchFamily="34" charset="-120"/>
              </a:rPr>
              <a:t>3</a:t>
            </a:r>
            <a:r>
              <a:rPr lang="zh-TW" altLang="en-US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>個工作日」內，至線上人資系統</a:t>
            </a:r>
            <a:r>
              <a:rPr lang="en-US" altLang="zh-TW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/>
            </a:r>
            <a:br>
              <a:rPr lang="en-US" altLang="zh-TW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</a:br>
            <a:r>
              <a:rPr lang="zh-TW" altLang="en-US" b="0" kern="100" dirty="0">
                <a:solidFill>
                  <a:srgbClr val="000099"/>
                </a:solidFill>
                <a:latin typeface="Adobe Garamond Pro Bold"/>
                <a:ea typeface="華康明體 Std W9" pitchFamily="18" charset="-120"/>
              </a:rPr>
              <a:t>              進行簽卡申請。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89151EC-1AE2-49F5-8057-5AF8CF5622EB}"/>
              </a:ext>
            </a:extLst>
          </p:cNvPr>
          <p:cNvSpPr txBox="1"/>
          <p:nvPr/>
        </p:nvSpPr>
        <p:spPr>
          <a:xfrm>
            <a:off x="435496" y="1070992"/>
            <a:ext cx="19327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000" b="0" kern="100" dirty="0">
                <a:solidFill>
                  <a:schemeClr val="accent2">
                    <a:lumMod val="75000"/>
                  </a:schemeClr>
                </a:solidFill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2000" b="0" kern="100" dirty="0">
                <a:solidFill>
                  <a:schemeClr val="accent2">
                    <a:lumMod val="75000"/>
                  </a:schemeClr>
                </a:solidFill>
                <a:latin typeface="華康明體 Std W9" pitchFamily="18" charset="-120"/>
                <a:ea typeface="華康明體 Std W9" pitchFamily="18" charset="-120"/>
              </a:rPr>
              <a:t>一</a:t>
            </a:r>
            <a:r>
              <a:rPr lang="en-US" altLang="zh-TW" sz="2000" b="0" kern="100" dirty="0">
                <a:solidFill>
                  <a:schemeClr val="accent2">
                    <a:lumMod val="75000"/>
                  </a:schemeClr>
                </a:solidFill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sz="2000" b="0" kern="100" dirty="0">
                <a:solidFill>
                  <a:schemeClr val="accent2">
                    <a:lumMod val="75000"/>
                  </a:schemeClr>
                </a:solidFill>
                <a:latin typeface="華康明體 Std W9" pitchFamily="18" charset="-120"/>
                <a:ea typeface="華康明體 Std W9" pitchFamily="18" charset="-120"/>
              </a:rPr>
              <a:t>上班時間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99C4AC6-3098-4832-A982-3AC66017B543}"/>
              </a:ext>
            </a:extLst>
          </p:cNvPr>
          <p:cNvSpPr txBox="1"/>
          <p:nvPr/>
        </p:nvSpPr>
        <p:spPr>
          <a:xfrm>
            <a:off x="435496" y="4690010"/>
            <a:ext cx="3200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sz="2000" b="0" kern="1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全真顏體" panose="02010609000101010101" pitchFamily="49" charset="-120"/>
              </a:defRPr>
            </a:lvl1pPr>
          </a:lstStyle>
          <a:p>
            <a: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Adobe Garamond Pro Bold"/>
                <a:ea typeface="華康明體 Std W9" pitchFamily="18" charset="-120"/>
              </a:rPr>
              <a:t>(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Adobe Garamond Pro Bold"/>
                <a:ea typeface="華康明體 Std W9" pitchFamily="18" charset="-120"/>
              </a:rPr>
              <a:t>二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Adobe Garamond Pro Bold"/>
                <a:ea typeface="華康明體 Std W9" pitchFamily="18" charset="-120"/>
              </a:rPr>
              <a:t>)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Adobe Garamond Pro Bold"/>
                <a:ea typeface="華康明體 Std W9" pitchFamily="18" charset="-120"/>
              </a:rPr>
              <a:t>上下班刷卡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Adobe Garamond Pro Bold"/>
                <a:ea typeface="華康明體 Std W9" pitchFamily="18" charset="-120"/>
              </a:rPr>
              <a:t>/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Adobe Garamond Pro Bold"/>
                <a:ea typeface="華康明體 Std W9" pitchFamily="18" charset="-120"/>
              </a:rPr>
              <a:t>補卡作業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F7EFE5D0-D14F-490F-9C2B-A36F7791F28A}"/>
              </a:ext>
            </a:extLst>
          </p:cNvPr>
          <p:cNvSpPr txBox="1"/>
          <p:nvPr/>
        </p:nvSpPr>
        <p:spPr>
          <a:xfrm>
            <a:off x="323529" y="416278"/>
            <a:ext cx="4248472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華康明體 Std W9" pitchFamily="18" charset="-120"/>
                <a:ea typeface="華康明體 Std W9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華康明體 Std W9" pitchFamily="18" charset="-120"/>
                <a:ea typeface="華康明體 Std W9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華康明體 Std W9" pitchFamily="18" charset="-120"/>
                <a:ea typeface="華康明體 Std W9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華康明體 Std W9" pitchFamily="18" charset="-120"/>
                <a:ea typeface="華康明體 Std W9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華康明體 Std W9" pitchFamily="18" charset="-120"/>
                <a:ea typeface="華康明體 Std W9" pitchFamily="18" charset="-12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TW" altLang="en-US" dirty="0"/>
              <a:t>考勤與休假規範</a:t>
            </a:r>
            <a:r>
              <a:rPr lang="en-US" altLang="zh-TW" sz="2000" dirty="0">
                <a:solidFill>
                  <a:srgbClr val="FFFF00"/>
                </a:solidFill>
              </a:rPr>
              <a:t>(</a:t>
            </a:r>
            <a:r>
              <a:rPr lang="zh-TW" altLang="en-US" sz="2000" dirty="0">
                <a:solidFill>
                  <a:srgbClr val="FFFF00"/>
                </a:solidFill>
              </a:rPr>
              <a:t>實習階段</a:t>
            </a:r>
            <a:r>
              <a:rPr lang="en-US" altLang="zh-TW" sz="2000" dirty="0">
                <a:solidFill>
                  <a:srgbClr val="FFFF00"/>
                </a:solidFill>
              </a:rPr>
              <a:t>)</a:t>
            </a:r>
            <a:endParaRPr lang="zh-TW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73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13390207-A517-42A5-9E22-4216AB5727F9}"/>
              </a:ext>
            </a:extLst>
          </p:cNvPr>
          <p:cNvSpPr txBox="1"/>
          <p:nvPr/>
        </p:nvSpPr>
        <p:spPr>
          <a:xfrm>
            <a:off x="323529" y="416278"/>
            <a:ext cx="4248472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華康明體 Std W9" pitchFamily="18" charset="-120"/>
                <a:ea typeface="華康明體 Std W9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華康明體 Std W9" pitchFamily="18" charset="-120"/>
                <a:ea typeface="華康明體 Std W9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華康明體 Std W9" pitchFamily="18" charset="-120"/>
                <a:ea typeface="華康明體 Std W9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華康明體 Std W9" pitchFamily="18" charset="-120"/>
                <a:ea typeface="華康明體 Std W9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華康明體 Std W9" pitchFamily="18" charset="-120"/>
                <a:ea typeface="華康明體 Std W9" pitchFamily="18" charset="-12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TW" altLang="en-US" dirty="0"/>
              <a:t>實習期薪資結構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326C4C2B-CC7D-4DDF-9DEE-04177F374AC6}"/>
              </a:ext>
            </a:extLst>
          </p:cNvPr>
          <p:cNvSpPr txBox="1"/>
          <p:nvPr/>
        </p:nvSpPr>
        <p:spPr>
          <a:xfrm>
            <a:off x="614848" y="1412776"/>
            <a:ext cx="7914304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2000" dirty="0">
                <a:latin typeface="Adobe Garamond Pro Bold"/>
                <a:ea typeface="華康明體 Std W9" pitchFamily="18" charset="-120"/>
              </a:rPr>
              <a:t>1</a:t>
            </a:r>
            <a:r>
              <a:rPr lang="en-US" altLang="zh-TW" sz="2000" dirty="0" smtClean="0">
                <a:latin typeface="Adobe Garamond Pro Bold"/>
                <a:ea typeface="華康明體 Std W9" pitchFamily="18" charset="-120"/>
              </a:rPr>
              <a:t>.</a:t>
            </a:r>
            <a:r>
              <a:rPr lang="zh-TW" altLang="en-US" sz="2000" dirty="0" smtClean="0">
                <a:latin typeface="Adobe Garamond Pro Bold"/>
                <a:ea typeface="華康明體 Std W9" pitchFamily="18" charset="-120"/>
              </a:rPr>
              <a:t>實習</a:t>
            </a: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期間</a:t>
            </a:r>
            <a:r>
              <a:rPr lang="zh-TW" altLang="en-US" sz="2000" dirty="0" smtClean="0">
                <a:latin typeface="Adobe Garamond Pro Bold"/>
                <a:ea typeface="華康明體 Std W9" pitchFamily="18" charset="-120"/>
              </a:rPr>
              <a:t>：學期實習</a:t>
            </a:r>
            <a:r>
              <a:rPr lang="en-US" altLang="zh-TW" sz="2000" dirty="0" smtClean="0">
                <a:solidFill>
                  <a:srgbClr val="FF0000"/>
                </a:solidFill>
                <a:latin typeface="Adobe Garamond Pro Bold"/>
                <a:ea typeface="華康明體 Std W9" pitchFamily="18" charset="-120"/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  <a:latin typeface="Adobe Garamond Pro Bold"/>
                <a:ea typeface="華康明體 Std W9" pitchFamily="18" charset="-120"/>
              </a:rPr>
              <a:t>較佳</a:t>
            </a:r>
            <a:r>
              <a:rPr lang="en-US" altLang="zh-TW" sz="2000" dirty="0" smtClean="0">
                <a:solidFill>
                  <a:srgbClr val="FF0000"/>
                </a:solidFill>
                <a:latin typeface="Adobe Garamond Pro Bold"/>
                <a:ea typeface="華康明體 Std W9" pitchFamily="18" charset="-120"/>
              </a:rPr>
              <a:t>)</a:t>
            </a:r>
            <a:r>
              <a:rPr lang="zh-TW" altLang="en-US" sz="2000" dirty="0" smtClean="0">
                <a:latin typeface="Adobe Garamond Pro Bold"/>
                <a:ea typeface="華康明體 Std W9" pitchFamily="18" charset="-120"/>
              </a:rPr>
              <a:t>、暑期實習，</a:t>
            </a: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並配合學校學期時間調整  </a:t>
            </a:r>
            <a:endParaRPr lang="en-US" altLang="zh-TW" sz="2000" dirty="0"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                              </a:t>
            </a: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2000" dirty="0">
                <a:latin typeface="Adobe Garamond Pro Bold"/>
                <a:ea typeface="華康明體 Std W9" pitchFamily="18" charset="-120"/>
              </a:rPr>
              <a:t>2.</a:t>
            </a: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薪資：實習期間一律給薪，採</a:t>
            </a: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「月薪」</a:t>
            </a: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核定，並比照</a:t>
            </a: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勞基法之最低</a:t>
            </a: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               基本工資。</a:t>
            </a: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2000" dirty="0">
                <a:latin typeface="Adobe Garamond Pro Bold"/>
                <a:ea typeface="華康明體 Std W9" pitchFamily="18" charset="-120"/>
              </a:rPr>
              <a:t>3.</a:t>
            </a: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加班：如有延長工作時間之工資，公司皆依法計算及核發</a:t>
            </a: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補休</a:t>
            </a: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               或加班費。</a:t>
            </a: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altLang="zh-TW" sz="2000" dirty="0"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2000" dirty="0">
                <a:latin typeface="Adobe Garamond Pro Bold"/>
                <a:ea typeface="華康明體 Std W9" pitchFamily="18" charset="-120"/>
              </a:rPr>
              <a:t>4.</a:t>
            </a: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工資</a:t>
            </a: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於每月</a:t>
            </a:r>
            <a:r>
              <a:rPr lang="en-US" altLang="zh-TW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5</a:t>
            </a: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日發放前月之工資</a:t>
            </a:r>
            <a:r>
              <a:rPr lang="en-US" altLang="zh-TW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遇假日則提前發放</a:t>
            </a:r>
            <a:r>
              <a:rPr lang="en-US" altLang="zh-TW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  <a:ea typeface="華康明體 Std W9" pitchFamily="18" charset="-120"/>
              </a:rPr>
              <a:t>)</a:t>
            </a: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；並於人資系統</a:t>
            </a:r>
            <a:endParaRPr lang="en-US" altLang="zh-TW" sz="2000" dirty="0">
              <a:latin typeface="Adobe Garamond Pro Bold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dirty="0">
                <a:latin typeface="Adobe Garamond Pro Bold"/>
                <a:ea typeface="華康明體 Std W9" pitchFamily="18" charset="-120"/>
              </a:rPr>
              <a:t>   提供薪資各項目明細（即薪資條）供員工查詢。</a:t>
            </a:r>
          </a:p>
        </p:txBody>
      </p:sp>
    </p:spTree>
    <p:extLst>
      <p:ext uri="{BB962C8B-B14F-4D97-AF65-F5344CB8AC3E}">
        <p14:creationId xmlns:p14="http://schemas.microsoft.com/office/powerpoint/2010/main" val="163486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BD85C196-1037-4B78-B3BC-6D45EC22188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1560" y="1352643"/>
            <a:ext cx="8092873" cy="708205"/>
          </a:xfrm>
        </p:spPr>
        <p:txBody>
          <a:bodyPr anchor="ctr"/>
          <a:lstStyle/>
          <a:p>
            <a:pPr marL="0" indent="0">
              <a:buNone/>
            </a:pPr>
            <a:r>
              <a:rPr lang="zh-TW" altLang="en-US" sz="1800" dirty="0">
                <a:latin typeface="Adobe Garamond Pro Bold"/>
              </a:rPr>
              <a:t>比照勞基法規範之給假制度：員工</a:t>
            </a:r>
            <a:r>
              <a:rPr lang="zh-TW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</a:rPr>
              <a:t>因婚、喪、疾病或其他正當理由得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</a:rPr>
              <a:t>請假。</a:t>
            </a:r>
            <a:endParaRPr lang="en-US" altLang="zh-TW" sz="1800" dirty="0">
              <a:latin typeface="Adobe Garamond Pro Bold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D90105C3-4EE2-49B5-8CBD-5342ED0A5AE1}"/>
              </a:ext>
            </a:extLst>
          </p:cNvPr>
          <p:cNvSpPr txBox="1"/>
          <p:nvPr/>
        </p:nvSpPr>
        <p:spPr>
          <a:xfrm>
            <a:off x="381000" y="952533"/>
            <a:ext cx="3200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sz="2000" b="0" kern="100">
                <a:solidFill>
                  <a:schemeClr val="accent2">
                    <a:lumMod val="75000"/>
                  </a:schemeClr>
                </a:solidFill>
                <a:ea typeface="全真顏體" panose="02010609000101010101" pitchFamily="49" charset="-120"/>
              </a:defRPr>
            </a:lvl1pPr>
          </a:lstStyle>
          <a:p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一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休假方式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6EE19CF6-116A-40FD-8424-D2229DE87492}"/>
              </a:ext>
            </a:extLst>
          </p:cNvPr>
          <p:cNvSpPr txBox="1"/>
          <p:nvPr/>
        </p:nvSpPr>
        <p:spPr>
          <a:xfrm>
            <a:off x="323529" y="416278"/>
            <a:ext cx="424847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TW"/>
            </a:defPPr>
            <a:lvl1pPr>
              <a:defRPr sz="2800">
                <a:solidFill>
                  <a:schemeClr val="bg1">
                    <a:lumMod val="95000"/>
                  </a:schemeClr>
                </a:solidFill>
                <a:latin typeface="華康明體 Std W9" pitchFamily="18" charset="-120"/>
                <a:ea typeface="華康明體 Std W9" pitchFamily="18" charset="-120"/>
              </a:defRPr>
            </a:lvl1pPr>
          </a:lstStyle>
          <a:p>
            <a:r>
              <a:rPr lang="zh-TW" altLang="en-US" dirty="0"/>
              <a:t>福利制度</a:t>
            </a:r>
            <a:r>
              <a:rPr lang="en-US" altLang="zh-TW" sz="2000" dirty="0">
                <a:solidFill>
                  <a:srgbClr val="FFFF00"/>
                </a:solidFill>
              </a:rPr>
              <a:t>(</a:t>
            </a:r>
            <a:r>
              <a:rPr lang="zh-TW" altLang="en-US" sz="2000" dirty="0">
                <a:solidFill>
                  <a:srgbClr val="FFFF00"/>
                </a:solidFill>
              </a:rPr>
              <a:t>正式員工</a:t>
            </a:r>
            <a:r>
              <a:rPr lang="en-US" altLang="zh-TW" sz="2000" dirty="0">
                <a:solidFill>
                  <a:srgbClr val="FFFF00"/>
                </a:solidFill>
              </a:rPr>
              <a:t>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2EBA6EFC-CDD4-4648-B43A-FC3BC5BF1D7F}"/>
              </a:ext>
            </a:extLst>
          </p:cNvPr>
          <p:cNvSpPr txBox="1"/>
          <p:nvPr/>
        </p:nvSpPr>
        <p:spPr>
          <a:xfrm>
            <a:off x="406287" y="2132856"/>
            <a:ext cx="3200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sz="2000" b="0" kern="100">
                <a:solidFill>
                  <a:schemeClr val="accent2">
                    <a:lumMod val="75000"/>
                  </a:schemeClr>
                </a:solidFill>
                <a:ea typeface="全真顏體" panose="02010609000101010101" pitchFamily="49" charset="-120"/>
              </a:defRPr>
            </a:lvl1pPr>
          </a:lstStyle>
          <a:p>
            <a:r>
              <a:rPr lang="en-US" altLang="zh-TW" dirty="0">
                <a:latin typeface="Adobe Garamond Pro Bold"/>
                <a:ea typeface="華康明體 Std W9" pitchFamily="18" charset="-120"/>
              </a:rPr>
              <a:t>(</a:t>
            </a:r>
            <a:r>
              <a:rPr lang="zh-TW" altLang="en-US" dirty="0">
                <a:latin typeface="Adobe Garamond Pro Bold"/>
                <a:ea typeface="華康明體 Std W9" pitchFamily="18" charset="-120"/>
              </a:rPr>
              <a:t>二</a:t>
            </a:r>
            <a:r>
              <a:rPr lang="en-US" altLang="zh-TW" dirty="0">
                <a:latin typeface="Adobe Garamond Pro Bold"/>
                <a:ea typeface="華康明體 Std W9" pitchFamily="18" charset="-120"/>
              </a:rPr>
              <a:t>)</a:t>
            </a:r>
            <a:r>
              <a:rPr lang="zh-TW" altLang="en-US" dirty="0">
                <a:latin typeface="Adobe Garamond Pro Bold"/>
                <a:ea typeface="華康明體 Std W9" pitchFamily="18" charset="-120"/>
              </a:rPr>
              <a:t>員工保險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6310DA77-452D-4E69-BE07-AF8ECA54056E}"/>
              </a:ext>
            </a:extLst>
          </p:cNvPr>
          <p:cNvSpPr txBox="1"/>
          <p:nvPr/>
        </p:nvSpPr>
        <p:spPr>
          <a:xfrm>
            <a:off x="683568" y="2685526"/>
            <a:ext cx="8208912" cy="74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C00000"/>
              </a:buClr>
            </a:pPr>
            <a:r>
              <a:rPr lang="zh-TW" altLang="en-US" dirty="0">
                <a:latin typeface="Adobe Garamond Pro Bold"/>
                <a:ea typeface="華康明體 Std W9" pitchFamily="18" charset="-120"/>
              </a:rPr>
              <a:t>為提供更完整的福利保障， 公司除了為每位同仁加保勞工保險及全民健保外， </a:t>
            </a:r>
            <a:endParaRPr lang="en-US" altLang="zh-TW" dirty="0">
              <a:latin typeface="Adobe Garamond Pro Bold"/>
              <a:ea typeface="華康明體 Std W9" pitchFamily="18" charset="-120"/>
            </a:endParaRPr>
          </a:p>
          <a:p>
            <a:pPr>
              <a:spcBef>
                <a:spcPct val="20000"/>
              </a:spcBef>
              <a:spcAft>
                <a:spcPts val="300"/>
              </a:spcAft>
              <a:buClr>
                <a:srgbClr val="C00000"/>
              </a:buClr>
            </a:pPr>
            <a:r>
              <a:rPr lang="zh-TW" altLang="en-US" dirty="0" smtClean="0">
                <a:latin typeface="Adobe Garamond Pro Bold"/>
                <a:ea typeface="華康明體 Std W9" pitchFamily="18" charset="-120"/>
              </a:rPr>
              <a:t>還</a:t>
            </a:r>
            <a:r>
              <a:rPr lang="zh-TW" altLang="en-US" dirty="0">
                <a:latin typeface="Adobe Garamond Pro Bold"/>
                <a:ea typeface="華康明體 Std W9" pitchFamily="18" charset="-120"/>
              </a:rPr>
              <a:t>另外加保團體保險，內容包含：壽險、意外險、職災、意外醫療險。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573C1F9-759A-4FF2-A14A-2351133FE3F1}"/>
              </a:ext>
            </a:extLst>
          </p:cNvPr>
          <p:cNvSpPr txBox="1"/>
          <p:nvPr/>
        </p:nvSpPr>
        <p:spPr>
          <a:xfrm>
            <a:off x="386110" y="3582040"/>
            <a:ext cx="3200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sz="2000" b="0" kern="100">
                <a:solidFill>
                  <a:schemeClr val="accent2">
                    <a:lumMod val="75000"/>
                  </a:schemeClr>
                </a:solidFill>
                <a:ea typeface="全真顏體" panose="02010609000101010101" pitchFamily="49" charset="-120"/>
              </a:defRPr>
            </a:lvl1pPr>
          </a:lstStyle>
          <a:p>
            <a:r>
              <a:rPr lang="en-US" altLang="zh-TW" dirty="0">
                <a:latin typeface="Adobe Garamond Pro Bold"/>
                <a:ea typeface="華康明體 Std W9" pitchFamily="18" charset="-120"/>
              </a:rPr>
              <a:t>(</a:t>
            </a:r>
            <a:r>
              <a:rPr lang="zh-TW" altLang="en-US" dirty="0">
                <a:latin typeface="Adobe Garamond Pro Bold"/>
                <a:ea typeface="華康明體 Std W9" pitchFamily="18" charset="-120"/>
              </a:rPr>
              <a:t>三</a:t>
            </a:r>
            <a:r>
              <a:rPr lang="en-US" altLang="zh-TW" dirty="0">
                <a:latin typeface="Adobe Garamond Pro Bold"/>
                <a:ea typeface="華康明體 Std W9" pitchFamily="18" charset="-120"/>
              </a:rPr>
              <a:t>)</a:t>
            </a:r>
            <a:r>
              <a:rPr lang="zh-TW" altLang="en-US" dirty="0">
                <a:latin typeface="Adobe Garamond Pro Bold"/>
                <a:ea typeface="華康明體 Std W9" pitchFamily="18" charset="-120"/>
              </a:rPr>
              <a:t>其他項目說明</a:t>
            </a:r>
          </a:p>
        </p:txBody>
      </p:sp>
      <p:graphicFrame>
        <p:nvGraphicFramePr>
          <p:cNvPr id="10" name="內容版面配置區 4">
            <a:extLst>
              <a:ext uri="{FF2B5EF4-FFF2-40B4-BE49-F238E27FC236}">
                <a16:creationId xmlns:a16="http://schemas.microsoft.com/office/drawing/2014/main" xmlns="" id="{F1F42DC9-F0FB-4E64-A7D8-05C1FE444D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056334"/>
              </p:ext>
            </p:extLst>
          </p:nvPr>
        </p:nvGraphicFramePr>
        <p:xfrm>
          <a:off x="943319" y="3980191"/>
          <a:ext cx="7560840" cy="2706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63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華康明體 Std W9" pitchFamily="18" charset="-120"/>
                          <a:ea typeface="華康明體 Std W9" pitchFamily="18" charset="-120"/>
                          <a:cs typeface="+mn-cs"/>
                        </a:rPr>
                        <a:t>類別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華康明體 Std W9" pitchFamily="18" charset="-120"/>
                          <a:ea typeface="華康明體 Std W9" pitchFamily="18" charset="-120"/>
                          <a:cs typeface="+mn-cs"/>
                        </a:rPr>
                        <a:t>項目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8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b="0" kern="100" dirty="0">
                          <a:solidFill>
                            <a:srgbClr val="000099"/>
                          </a:solidFill>
                          <a:effectLst/>
                          <a:latin typeface="華康明體 Std W9" pitchFamily="18" charset="-120"/>
                          <a:ea typeface="華康明體 Std W9" pitchFamily="18" charset="-120"/>
                          <a:cs typeface="+mn-cs"/>
                        </a:rPr>
                        <a:t>薪酬制度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alt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依個人表現及公司營運績效，給予年終獎金及績效獎金</a:t>
                      </a:r>
                    </a:p>
                    <a:p>
                      <a:pPr marL="285750" indent="-285750" algn="just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alt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春節、端午、中秋等重要年節發放禮金</a:t>
                      </a:r>
                      <a:endParaRPr lang="en-US" altLang="zh-TW" sz="1600" kern="100" baseline="0" dirty="0">
                        <a:effectLst/>
                        <a:latin typeface="華康明體 Std W9" pitchFamily="18" charset="-120"/>
                        <a:ea typeface="華康明體 Std W9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7311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solidFill>
                            <a:srgbClr val="000099"/>
                          </a:solidFill>
                          <a:effectLst/>
                          <a:latin typeface="華康明體 Std W9" pitchFamily="18" charset="-120"/>
                          <a:ea typeface="華康明體 Std W9" pitchFamily="18" charset="-120"/>
                          <a:cs typeface="+mn-cs"/>
                        </a:rPr>
                        <a:t>知性生活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設置員工圖書館，有依受歡迎程度定期更新替換的藏書約</a:t>
                      </a:r>
                      <a:r>
                        <a:rPr lang="en-US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850</a:t>
                      </a: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本，並開放員工認領折舊館藏</a:t>
                      </a:r>
                    </a:p>
                    <a:p>
                      <a:pPr marL="285750" indent="-285750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定期舉辦豐富的藝文饗宴、專業達人及各領域知名人士分享講座</a:t>
                      </a:r>
                    </a:p>
                    <a:p>
                      <a:pPr marL="285750" indent="-285750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藝文活動</a:t>
                      </a:r>
                      <a:r>
                        <a:rPr lang="zh-TW" altLang="en-US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、</a:t>
                      </a: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費用補助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0368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solidFill>
                            <a:srgbClr val="000099"/>
                          </a:solidFill>
                          <a:effectLst/>
                          <a:latin typeface="華康明體 Std W9" pitchFamily="18" charset="-120"/>
                          <a:ea typeface="華康明體 Std W9" pitchFamily="18" charset="-120"/>
                          <a:cs typeface="+mn-cs"/>
                        </a:rPr>
                        <a:t>身心平衡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二年一次健康檢查</a:t>
                      </a:r>
                    </a:p>
                    <a:p>
                      <a:pPr marL="285750" indent="-285750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每季慶生同樂會</a:t>
                      </a:r>
                    </a:p>
                    <a:p>
                      <a:pPr marL="285750" indent="-285750">
                        <a:spcBef>
                          <a:spcPts val="12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u"/>
                      </a:pPr>
                      <a:r>
                        <a:rPr lang="zh-TW" sz="1600" kern="100" baseline="0" dirty="0">
                          <a:effectLst/>
                          <a:latin typeface="華康明體 Std W9" pitchFamily="18" charset="-120"/>
                          <a:ea typeface="華康明體 Std W9" pitchFamily="18" charset="-120"/>
                        </a:rPr>
                        <a:t>年度家庭日及獎品豐富的年終尾牙大會</a:t>
                      </a:r>
                      <a:endParaRPr lang="zh-TW" altLang="en-US" sz="1600" kern="100" baseline="0" dirty="0">
                        <a:effectLst/>
                        <a:latin typeface="華康明體 Std W9" pitchFamily="18" charset="-120"/>
                        <a:ea typeface="華康明體 Std W9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63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A573C1F9-759A-4FF2-A14A-2351133FE3F1}"/>
              </a:ext>
            </a:extLst>
          </p:cNvPr>
          <p:cNvSpPr txBox="1"/>
          <p:nvPr/>
        </p:nvSpPr>
        <p:spPr>
          <a:xfrm>
            <a:off x="539552" y="1188583"/>
            <a:ext cx="3200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sz="2000" b="0" kern="100">
                <a:solidFill>
                  <a:schemeClr val="accent2">
                    <a:lumMod val="75000"/>
                  </a:schemeClr>
                </a:solidFill>
                <a:ea typeface="全真顏體" panose="02010609000101010101" pitchFamily="49" charset="-120"/>
              </a:defRPr>
            </a:lvl1pPr>
          </a:lstStyle>
          <a:p>
            <a:r>
              <a:rPr lang="en-US" altLang="zh-TW" dirty="0" smtClean="0">
                <a:latin typeface="Adobe Garamond Pro Bold"/>
                <a:ea typeface="華康明體 Std W9" pitchFamily="18" charset="-120"/>
              </a:rPr>
              <a:t>(</a:t>
            </a:r>
            <a:r>
              <a:rPr lang="zh-TW" altLang="en-US" dirty="0">
                <a:latin typeface="Adobe Garamond Pro Bold"/>
                <a:ea typeface="華康明體 Std W9" pitchFamily="18" charset="-120"/>
              </a:rPr>
              <a:t>四</a:t>
            </a:r>
            <a:r>
              <a:rPr lang="en-US" altLang="zh-TW" dirty="0" smtClean="0">
                <a:latin typeface="Adobe Garamond Pro Bold"/>
                <a:ea typeface="華康明體 Std W9" pitchFamily="18" charset="-120"/>
              </a:rPr>
              <a:t>)</a:t>
            </a:r>
            <a:r>
              <a:rPr lang="zh-TW" altLang="en-US" dirty="0" smtClean="0">
                <a:latin typeface="Adobe Garamond Pro Bold"/>
                <a:ea typeface="華康明體 Std W9" pitchFamily="18" charset="-120"/>
              </a:rPr>
              <a:t>社團</a:t>
            </a:r>
            <a:endParaRPr lang="zh-TW" altLang="en-US" dirty="0">
              <a:latin typeface="Adobe Garamond Pro Bold"/>
              <a:ea typeface="華康明體 Std W9" pitchFamily="18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32424188-DCA7-EE31-FA7A-C1FFE731EFDE}"/>
              </a:ext>
            </a:extLst>
          </p:cNvPr>
          <p:cNvSpPr txBox="1"/>
          <p:nvPr/>
        </p:nvSpPr>
        <p:spPr>
          <a:xfrm>
            <a:off x="323529" y="416278"/>
            <a:ext cx="424847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TW"/>
            </a:defPPr>
            <a:lvl1pPr>
              <a:defRPr sz="2800">
                <a:solidFill>
                  <a:schemeClr val="bg1">
                    <a:lumMod val="95000"/>
                  </a:schemeClr>
                </a:solidFill>
                <a:latin typeface="華康明體 Std W9" pitchFamily="18" charset="-120"/>
                <a:ea typeface="華康明體 Std W9" pitchFamily="18" charset="-120"/>
              </a:defRPr>
            </a:lvl1pPr>
          </a:lstStyle>
          <a:p>
            <a:r>
              <a:rPr lang="zh-TW" altLang="en-US" dirty="0">
                <a:latin typeface="Adobe Garamond Pro Bold"/>
              </a:rPr>
              <a:t>福利制度</a:t>
            </a:r>
            <a:r>
              <a:rPr lang="en-US" altLang="zh-TW" sz="2000" dirty="0">
                <a:solidFill>
                  <a:srgbClr val="FFFF00"/>
                </a:solidFill>
                <a:latin typeface="Adobe Garamond Pro Bold"/>
              </a:rPr>
              <a:t>(</a:t>
            </a:r>
            <a:r>
              <a:rPr lang="zh-TW" altLang="en-US" sz="2000" dirty="0">
                <a:solidFill>
                  <a:srgbClr val="FFFF00"/>
                </a:solidFill>
                <a:latin typeface="Adobe Garamond Pro Bold"/>
              </a:rPr>
              <a:t>正式員工</a:t>
            </a:r>
            <a:r>
              <a:rPr lang="en-US" altLang="zh-TW" sz="2000" dirty="0">
                <a:solidFill>
                  <a:srgbClr val="FFFF00"/>
                </a:solidFill>
                <a:latin typeface="Adobe Garamond Pro Bold"/>
              </a:rPr>
              <a:t>)</a:t>
            </a:r>
            <a:endParaRPr lang="zh-TW" altLang="en-US" dirty="0">
              <a:solidFill>
                <a:srgbClr val="FFFF00"/>
              </a:solidFill>
              <a:latin typeface="Adobe Garamond Pro Bold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43675" y="1602250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明體 Std W9" pitchFamily="18" charset="-120"/>
                <a:ea typeface="華康明體 Std W9" pitchFamily="18" charset="-120"/>
              </a:rPr>
              <a:t>可與志同道合的同仁創辦或參加社團，公司福委會亦提供補助費用</a:t>
            </a:r>
            <a:endParaRPr lang="zh-TW" altLang="en-US" dirty="0">
              <a:latin typeface="華康明體 Std W9" pitchFamily="18" charset="-120"/>
              <a:ea typeface="華康明體 Std W9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2" y="2348880"/>
            <a:ext cx="4160912" cy="23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451368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0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C31B60D0-E926-4974-BA52-88DF973A1803}"/>
              </a:ext>
            </a:extLst>
          </p:cNvPr>
          <p:cNvSpPr txBox="1"/>
          <p:nvPr/>
        </p:nvSpPr>
        <p:spPr>
          <a:xfrm>
            <a:off x="323529" y="416278"/>
            <a:ext cx="424847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TW"/>
            </a:defPPr>
            <a:lvl1pPr>
              <a:defRPr sz="2800">
                <a:solidFill>
                  <a:schemeClr val="bg1">
                    <a:lumMod val="95000"/>
                  </a:schemeClr>
                </a:solidFill>
                <a:latin typeface="華康明體 Std W9" pitchFamily="18" charset="-120"/>
                <a:ea typeface="華康明體 Std W9" pitchFamily="18" charset="-120"/>
              </a:defRPr>
            </a:lvl1pPr>
          </a:lstStyle>
          <a:p>
            <a:r>
              <a:rPr lang="zh-TW" altLang="en-US" dirty="0"/>
              <a:t>實習職缺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DF6502A6-7D37-DF87-97D3-8BB155D031A9}"/>
              </a:ext>
            </a:extLst>
          </p:cNvPr>
          <p:cNvGrpSpPr/>
          <p:nvPr/>
        </p:nvGrpSpPr>
        <p:grpSpPr>
          <a:xfrm>
            <a:off x="1115616" y="1676969"/>
            <a:ext cx="6924643" cy="887936"/>
            <a:chOff x="1219784" y="1917473"/>
            <a:chExt cx="6024922" cy="1294863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xmlns="" id="{DF1E7268-CE0B-1332-98F5-8A6C54702D01}"/>
                </a:ext>
              </a:extLst>
            </p:cNvPr>
            <p:cNvSpPr/>
            <p:nvPr/>
          </p:nvSpPr>
          <p:spPr>
            <a:xfrm>
              <a:off x="3410394" y="1917473"/>
              <a:ext cx="3834312" cy="1294863"/>
            </a:xfrm>
            <a:custGeom>
              <a:avLst/>
              <a:gdLst>
                <a:gd name="connsiteX0" fmla="*/ 215815 w 1294862"/>
                <a:gd name="connsiteY0" fmla="*/ 0 h 3667361"/>
                <a:gd name="connsiteX1" fmla="*/ 1079047 w 1294862"/>
                <a:gd name="connsiteY1" fmla="*/ 0 h 3667361"/>
                <a:gd name="connsiteX2" fmla="*/ 1294862 w 1294862"/>
                <a:gd name="connsiteY2" fmla="*/ 215815 h 3667361"/>
                <a:gd name="connsiteX3" fmla="*/ 1294862 w 1294862"/>
                <a:gd name="connsiteY3" fmla="*/ 3667361 h 3667361"/>
                <a:gd name="connsiteX4" fmla="*/ 1294862 w 1294862"/>
                <a:gd name="connsiteY4" fmla="*/ 3667361 h 3667361"/>
                <a:gd name="connsiteX5" fmla="*/ 0 w 1294862"/>
                <a:gd name="connsiteY5" fmla="*/ 3667361 h 3667361"/>
                <a:gd name="connsiteX6" fmla="*/ 0 w 1294862"/>
                <a:gd name="connsiteY6" fmla="*/ 3667361 h 3667361"/>
                <a:gd name="connsiteX7" fmla="*/ 0 w 1294862"/>
                <a:gd name="connsiteY7" fmla="*/ 215815 h 3667361"/>
                <a:gd name="connsiteX8" fmla="*/ 215815 w 1294862"/>
                <a:gd name="connsiteY8" fmla="*/ 0 h 36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862" h="3667361">
                  <a:moveTo>
                    <a:pt x="1294862" y="611241"/>
                  </a:moveTo>
                  <a:lnTo>
                    <a:pt x="1294862" y="3056120"/>
                  </a:lnTo>
                  <a:cubicBezTo>
                    <a:pt x="1294862" y="3393697"/>
                    <a:pt x="1260746" y="3667360"/>
                    <a:pt x="1218662" y="3667360"/>
                  </a:cubicBezTo>
                  <a:lnTo>
                    <a:pt x="0" y="3667360"/>
                  </a:lnTo>
                  <a:lnTo>
                    <a:pt x="0" y="366736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218662" y="1"/>
                  </a:lnTo>
                  <a:cubicBezTo>
                    <a:pt x="1260746" y="1"/>
                    <a:pt x="1294862" y="273664"/>
                    <a:pt x="1294862" y="611241"/>
                  </a:cubicBez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87035" rIns="310860" bIns="187036" numCol="1" spcCol="1270" anchor="ctr" anchorCtr="0">
              <a:noAutofit/>
            </a:bodyPr>
            <a:lstStyle/>
            <a:p>
              <a:pPr marL="228600" lvl="1" indent="-228600" algn="l" defTabSz="889000">
                <a:spcBef>
                  <a:spcPct val="0"/>
                </a:spcBef>
                <a:spcAft>
                  <a:spcPts val="600"/>
                </a:spcAft>
                <a:buChar char="•"/>
              </a:pPr>
              <a:r>
                <a:rPr lang="zh-TW" altLang="en-US" sz="2400" b="0" kern="1200" dirty="0">
                  <a:solidFill>
                    <a:srgbClr val="000099"/>
                  </a:solidFill>
                  <a:effectLst/>
                  <a:latin typeface="華康明體 Std W9" pitchFamily="18" charset="-120"/>
                  <a:ea typeface="華康明體 Std W9" pitchFamily="18" charset="-120"/>
                </a:rPr>
                <a:t>品管文件及文書資料整理</a:t>
              </a:r>
              <a:endParaRPr lang="zh-TW" altLang="en-US" sz="2400" b="0" kern="1200" dirty="0">
                <a:solidFill>
                  <a:srgbClr val="000099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400" b="0" kern="1200" dirty="0">
                  <a:solidFill>
                    <a:srgbClr val="000099"/>
                  </a:solidFill>
                  <a:effectLst/>
                  <a:latin typeface="華康明體 Std W9" pitchFamily="18" charset="-120"/>
                  <a:ea typeface="華康明體 Std W9" pitchFamily="18" charset="-120"/>
                </a:rPr>
                <a:t>協助現場監造及品質查驗</a:t>
              </a:r>
              <a:endParaRPr lang="zh-TW" altLang="en-US" sz="2400" b="0" kern="1200" dirty="0">
                <a:solidFill>
                  <a:srgbClr val="000099"/>
                </a:solidFill>
              </a:endParaRPr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xmlns="" id="{EF125BE9-0E11-BEDB-05D3-56FDD0AB8532}"/>
                </a:ext>
              </a:extLst>
            </p:cNvPr>
            <p:cNvSpPr/>
            <p:nvPr/>
          </p:nvSpPr>
          <p:spPr>
            <a:xfrm>
              <a:off x="1219784" y="1930122"/>
              <a:ext cx="2052000" cy="1269562"/>
            </a:xfrm>
            <a:custGeom>
              <a:avLst/>
              <a:gdLst>
                <a:gd name="connsiteX0" fmla="*/ 0 w 2227190"/>
                <a:gd name="connsiteY0" fmla="*/ 211598 h 1269562"/>
                <a:gd name="connsiteX1" fmla="*/ 211598 w 2227190"/>
                <a:gd name="connsiteY1" fmla="*/ 0 h 1269562"/>
                <a:gd name="connsiteX2" fmla="*/ 2015592 w 2227190"/>
                <a:gd name="connsiteY2" fmla="*/ 0 h 1269562"/>
                <a:gd name="connsiteX3" fmla="*/ 2227190 w 2227190"/>
                <a:gd name="connsiteY3" fmla="*/ 211598 h 1269562"/>
                <a:gd name="connsiteX4" fmla="*/ 2227190 w 2227190"/>
                <a:gd name="connsiteY4" fmla="*/ 1057964 h 1269562"/>
                <a:gd name="connsiteX5" fmla="*/ 2015592 w 2227190"/>
                <a:gd name="connsiteY5" fmla="*/ 1269562 h 1269562"/>
                <a:gd name="connsiteX6" fmla="*/ 211598 w 2227190"/>
                <a:gd name="connsiteY6" fmla="*/ 1269562 h 1269562"/>
                <a:gd name="connsiteX7" fmla="*/ 0 w 2227190"/>
                <a:gd name="connsiteY7" fmla="*/ 1057964 h 1269562"/>
                <a:gd name="connsiteX8" fmla="*/ 0 w 2227190"/>
                <a:gd name="connsiteY8" fmla="*/ 211598 h 126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7190" h="1269562">
                  <a:moveTo>
                    <a:pt x="0" y="211598"/>
                  </a:moveTo>
                  <a:cubicBezTo>
                    <a:pt x="0" y="94736"/>
                    <a:pt x="94736" y="0"/>
                    <a:pt x="211598" y="0"/>
                  </a:cubicBezTo>
                  <a:lnTo>
                    <a:pt x="2015592" y="0"/>
                  </a:lnTo>
                  <a:cubicBezTo>
                    <a:pt x="2132454" y="0"/>
                    <a:pt x="2227190" y="94736"/>
                    <a:pt x="2227190" y="211598"/>
                  </a:cubicBezTo>
                  <a:lnTo>
                    <a:pt x="2227190" y="1057964"/>
                  </a:lnTo>
                  <a:cubicBezTo>
                    <a:pt x="2227190" y="1174826"/>
                    <a:pt x="2132454" y="1269562"/>
                    <a:pt x="2015592" y="1269562"/>
                  </a:cubicBezTo>
                  <a:lnTo>
                    <a:pt x="211598" y="1269562"/>
                  </a:lnTo>
                  <a:cubicBezTo>
                    <a:pt x="94736" y="1269562"/>
                    <a:pt x="0" y="1174826"/>
                    <a:pt x="0" y="1057964"/>
                  </a:cubicBezTo>
                  <a:lnTo>
                    <a:pt x="0" y="2115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605" tIns="105790" rIns="149605" bIns="105790" numCol="1" spcCol="1270" anchor="ctr" anchorCtr="0">
              <a:noAutofit/>
            </a:bodyPr>
            <a:lstStyle/>
            <a:p>
              <a:pPr marL="0" lvl="0" indent="0" algn="ctr" defTabSz="1022350" rtl="0">
                <a:spcBef>
                  <a:spcPct val="0"/>
                </a:spcBef>
                <a:buNone/>
              </a:pPr>
              <a:r>
                <a:rPr lang="zh-TW" altLang="en-US" sz="2400" b="0" kern="1200" dirty="0">
                  <a:solidFill>
                    <a:srgbClr val="000099"/>
                  </a:solidFill>
                  <a:effectLst/>
                  <a:latin typeface="華康明體 Std W9" pitchFamily="18" charset="-120"/>
                  <a:ea typeface="華康明體 Std W9" pitchFamily="18" charset="-120"/>
                </a:rPr>
                <a:t>現場工程師</a:t>
              </a:r>
              <a:endParaRPr lang="zh-TW" altLang="en-US" sz="2400" b="0" kern="1200" dirty="0">
                <a:solidFill>
                  <a:srgbClr val="000099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248179" y="2708920"/>
            <a:ext cx="6790541" cy="163121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>
                <a:latin typeface="華康明體 Std W9" pitchFamily="18" charset="-120"/>
                <a:ea typeface="華康明體 Std W9" pitchFamily="18" charset="-120"/>
              </a:rPr>
              <a:t>【</a:t>
            </a:r>
            <a:r>
              <a:rPr lang="zh-TW" altLang="en-US" sz="2000" dirty="0">
                <a:latin typeface="華康明體 Std W9" pitchFamily="18" charset="-120"/>
                <a:ea typeface="華康明體 Std W9" pitchFamily="18" charset="-120"/>
              </a:rPr>
              <a:t>實習地點</a:t>
            </a:r>
            <a:r>
              <a:rPr lang="en-US" altLang="zh-TW" sz="2000" dirty="0">
                <a:latin typeface="華康明體 Std W9" pitchFamily="18" charset="-120"/>
                <a:ea typeface="華康明體 Std W9" pitchFamily="18" charset="-120"/>
              </a:rPr>
              <a:t>】</a:t>
            </a:r>
            <a:r>
              <a:rPr lang="en-US" altLang="zh-TW" dirty="0">
                <a:solidFill>
                  <a:srgbClr val="C00000"/>
                </a:solidFill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華康明體 Std W9" pitchFamily="18" charset="-120"/>
                <a:ea typeface="華康明體 Std W9" pitchFamily="18" charset="-120"/>
              </a:rPr>
              <a:t>實際依各案需求人力分配</a:t>
            </a:r>
            <a:r>
              <a:rPr lang="en-US" altLang="zh-TW" dirty="0">
                <a:solidFill>
                  <a:srgbClr val="C00000"/>
                </a:solidFill>
                <a:latin typeface="華康明體 Std W9" pitchFamily="18" charset="-120"/>
                <a:ea typeface="華康明體 Std W9" pitchFamily="18" charset="-120"/>
              </a:rPr>
              <a:t>)</a:t>
            </a:r>
            <a:endParaRPr lang="en-US" altLang="zh-TW" sz="2000" dirty="0">
              <a:solidFill>
                <a:srgbClr val="C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  雙北地區：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9" pitchFamily="18" charset="-120"/>
              <a:ea typeface="華康明體 Std W9" pitchFamily="18" charset="-120"/>
            </a:endParaRPr>
          </a:p>
          <a:p>
            <a:pPr marL="285750" indent="-103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華康明體 Std W9" pitchFamily="18" charset="-120"/>
                <a:ea typeface="華康明體 Std W9" pitchFamily="18" charset="-120"/>
              </a:rPr>
              <a:t>台北市</a:t>
            </a:r>
            <a:r>
              <a:rPr lang="zh-TW" altLang="en-US" sz="2000" dirty="0">
                <a:latin typeface="華康明體 Std W9" pitchFamily="18" charset="-120"/>
                <a:ea typeface="華康明體 Std W9" pitchFamily="18" charset="-120"/>
              </a:rPr>
              <a:t>北投</a:t>
            </a:r>
            <a:r>
              <a:rPr lang="zh-TW" altLang="en-US" sz="2000" dirty="0" smtClean="0">
                <a:latin typeface="華康明體 Std W9" pitchFamily="18" charset="-120"/>
                <a:ea typeface="華康明體 Std W9" pitchFamily="18" charset="-120"/>
              </a:rPr>
              <a:t>區</a:t>
            </a:r>
            <a:r>
              <a:rPr lang="zh-TW" altLang="en-US" sz="2000" dirty="0">
                <a:latin typeface="華康明體 Std W9" pitchFamily="18" charset="-120"/>
                <a:ea typeface="華康明體 Std W9" pitchFamily="18" charset="-120"/>
              </a:rPr>
              <a:t>、台北市中山區、</a:t>
            </a:r>
            <a:r>
              <a:rPr lang="zh-TW" altLang="en-US" sz="2000" dirty="0" smtClean="0">
                <a:latin typeface="華康明體 Std W9" pitchFamily="18" charset="-120"/>
                <a:ea typeface="華康明體 Std W9" pitchFamily="18" charset="-120"/>
              </a:rPr>
              <a:t>台北市</a:t>
            </a:r>
            <a:r>
              <a:rPr lang="zh-TW" altLang="en-US" sz="2000" dirty="0">
                <a:latin typeface="華康明體 Std W9" pitchFamily="18" charset="-120"/>
                <a:ea typeface="華康明體 Std W9" pitchFamily="18" charset="-120"/>
              </a:rPr>
              <a:t>南港</a:t>
            </a:r>
            <a:r>
              <a:rPr lang="zh-TW" altLang="en-US" sz="2000" dirty="0" smtClean="0">
                <a:latin typeface="華康明體 Std W9" pitchFamily="18" charset="-120"/>
                <a:ea typeface="華康明體 Std W9" pitchFamily="18" charset="-120"/>
              </a:rPr>
              <a:t>區、新</a:t>
            </a:r>
            <a:r>
              <a:rPr lang="zh-TW" altLang="en-US" sz="2000" dirty="0">
                <a:latin typeface="華康明體 Std W9" pitchFamily="18" charset="-120"/>
                <a:ea typeface="華康明體 Std W9" pitchFamily="18" charset="-120"/>
              </a:rPr>
              <a:t>北市土城</a:t>
            </a:r>
            <a:r>
              <a:rPr lang="zh-TW" altLang="en-US" sz="2000" dirty="0" smtClean="0">
                <a:latin typeface="華康明體 Std W9" pitchFamily="18" charset="-120"/>
                <a:ea typeface="華康明體 Std W9" pitchFamily="18" charset="-120"/>
              </a:rPr>
              <a:t>區</a:t>
            </a:r>
            <a:endParaRPr lang="en-US" altLang="zh-TW" sz="2000" dirty="0">
              <a:latin typeface="華康明體 Std W9" pitchFamily="18" charset="-120"/>
              <a:ea typeface="華康明體 Std W9" pitchFamily="18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115616" y="1124744"/>
            <a:ext cx="2358431" cy="404641"/>
          </a:xfrm>
          <a:prstGeom prst="roundRect">
            <a:avLst>
              <a:gd name="adj" fmla="val 2935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華康明體 Std W9" pitchFamily="18" charset="-120"/>
                <a:ea typeface="華康明體 Std W9" pitchFamily="18" charset="-120"/>
              </a:rPr>
              <a:t>職位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631818" y="1124744"/>
            <a:ext cx="4406902" cy="404641"/>
          </a:xfrm>
          <a:prstGeom prst="roundRect">
            <a:avLst>
              <a:gd name="adj" fmla="val 2935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華康明體 Std W9" pitchFamily="18" charset="-120"/>
                <a:ea typeface="華康明體 Std W9" pitchFamily="18" charset="-120"/>
              </a:rPr>
              <a:t>職務內容</a:t>
            </a:r>
          </a:p>
        </p:txBody>
      </p:sp>
      <p:sp>
        <p:nvSpPr>
          <p:cNvPr id="2" name="AutoShape 2" descr="手握造型PP板(打卡標)顏色隨機出貨(可當扇子、拍照小道具、演唱會加油牌..等) - PP留言板/PP瓦楞板量販包- 美勞DIY配件-  IQ生活館(宏產有限公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843512" y="2778057"/>
            <a:ext cx="382982" cy="345326"/>
            <a:chOff x="2219486" y="5877272"/>
            <a:chExt cx="348165" cy="313933"/>
          </a:xfrm>
        </p:grpSpPr>
        <p:sp>
          <p:nvSpPr>
            <p:cNvPr id="3" name="橢圓 2"/>
            <p:cNvSpPr/>
            <p:nvPr/>
          </p:nvSpPr>
          <p:spPr>
            <a:xfrm>
              <a:off x="2219486" y="6093296"/>
              <a:ext cx="348165" cy="9790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0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31393" y="5877272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442CA325-C9F6-4596-AC10-1FE08467BC87}"/>
              </a:ext>
            </a:extLst>
          </p:cNvPr>
          <p:cNvSpPr txBox="1"/>
          <p:nvPr/>
        </p:nvSpPr>
        <p:spPr>
          <a:xfrm>
            <a:off x="652430" y="4941168"/>
            <a:ext cx="471165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kumimoji="1" lang="zh-TW" altLang="en-US" sz="2400" kern="0" dirty="0">
                <a:solidFill>
                  <a:srgbClr val="FF0000"/>
                </a:solidFill>
                <a:latin typeface="Adobe Garamond Pro Bold"/>
                <a:ea typeface="華康明體 Std W9" panose="02020900000000000000" pitchFamily="18" charset="-120"/>
              </a:rPr>
              <a:t>意者</a:t>
            </a:r>
            <a:r>
              <a:rPr kumimoji="1" lang="zh-TW" altLang="en-US" sz="2400" kern="0" dirty="0" smtClean="0">
                <a:solidFill>
                  <a:srgbClr val="FF0000"/>
                </a:solidFill>
                <a:latin typeface="Adobe Garamond Pro Bold"/>
                <a:ea typeface="華康明體 Std W9" panose="02020900000000000000" pitchFamily="18" charset="-120"/>
              </a:rPr>
              <a:t>請掃</a:t>
            </a:r>
            <a:r>
              <a:rPr kumimoji="1" lang="en-US" altLang="zh-TW" sz="2400" kern="0" dirty="0" smtClean="0">
                <a:solidFill>
                  <a:srgbClr val="FF0000"/>
                </a:solidFill>
                <a:latin typeface="Adobe Garamond Pro Bold"/>
                <a:ea typeface="華康明體 Std W9" panose="02020900000000000000" pitchFamily="18" charset="-120"/>
              </a:rPr>
              <a:t>QR-code</a:t>
            </a:r>
            <a:r>
              <a:rPr kumimoji="1" lang="zh-TW" altLang="en-US" sz="2400" kern="0" dirty="0" smtClean="0">
                <a:solidFill>
                  <a:srgbClr val="FF0000"/>
                </a:solidFill>
                <a:latin typeface="Adobe Garamond Pro Bold"/>
                <a:ea typeface="華康明體 Std W9" panose="02020900000000000000" pitchFamily="18" charset="-120"/>
              </a:rPr>
              <a:t>填寫表單</a:t>
            </a:r>
            <a:r>
              <a:rPr kumimoji="1" lang="en-US" altLang="zh-TW" sz="2400" kern="0" dirty="0" smtClean="0">
                <a:solidFill>
                  <a:srgbClr val="FF0000"/>
                </a:solidFill>
                <a:latin typeface="Adobe Garamond Pro Bold"/>
                <a:ea typeface="華康明體 Std W9" panose="02020900000000000000" pitchFamily="18" charset="-120"/>
              </a:rPr>
              <a:t> </a:t>
            </a:r>
          </a:p>
          <a:p>
            <a:pPr>
              <a:spcAft>
                <a:spcPts val="300"/>
              </a:spcAft>
            </a:pPr>
            <a:endParaRPr kumimoji="1" lang="en-US" altLang="zh-TW" kern="0" dirty="0" smtClean="0">
              <a:solidFill>
                <a:schemeClr val="accent1">
                  <a:lumMod val="75000"/>
                </a:schemeClr>
              </a:solidFill>
              <a:latin typeface="Adobe Garamond Pro Bold"/>
              <a:ea typeface="華康明體 Std W9" panose="02020900000000000000" pitchFamily="18" charset="-120"/>
            </a:endParaRPr>
          </a:p>
          <a:p>
            <a:pPr>
              <a:spcAft>
                <a:spcPts val="300"/>
              </a:spcAft>
            </a:pPr>
            <a:r>
              <a:rPr kumimoji="1" lang="zh-TW" altLang="en-US" kern="0" dirty="0" smtClean="0">
                <a:solidFill>
                  <a:schemeClr val="accent1">
                    <a:lumMod val="75000"/>
                  </a:schemeClr>
                </a:solidFill>
                <a:latin typeface="Adobe Garamond Pro Bold"/>
                <a:ea typeface="華康明體 Std W9" panose="02020900000000000000" pitchFamily="18" charset="-120"/>
              </a:rPr>
              <a:t>欲</a:t>
            </a:r>
            <a:r>
              <a:rPr kumimoji="1" lang="zh-TW" altLang="en-US" kern="0" dirty="0">
                <a:solidFill>
                  <a:schemeClr val="accent1">
                    <a:lumMod val="75000"/>
                  </a:schemeClr>
                </a:solidFill>
                <a:latin typeface="Adobe Garamond Pro Bold"/>
                <a:ea typeface="華康明體 Std W9" panose="02020900000000000000" pitchFamily="18" charset="-120"/>
              </a:rPr>
              <a:t>知更多職缺訊息，可上</a:t>
            </a:r>
            <a:r>
              <a:rPr kumimoji="1" lang="en-US" altLang="zh-TW" kern="0" dirty="0">
                <a:solidFill>
                  <a:schemeClr val="accent1">
                    <a:lumMod val="75000"/>
                  </a:schemeClr>
                </a:solidFill>
                <a:latin typeface="Adobe Garamond Pro Bold"/>
                <a:ea typeface="華康明體 Std W9" panose="02020900000000000000" pitchFamily="18" charset="-120"/>
              </a:rPr>
              <a:t>104</a:t>
            </a:r>
            <a:r>
              <a:rPr kumimoji="1" lang="zh-TW" altLang="en-US" kern="0" dirty="0">
                <a:solidFill>
                  <a:schemeClr val="accent1">
                    <a:lumMod val="75000"/>
                  </a:schemeClr>
                </a:solidFill>
                <a:latin typeface="Adobe Garamond Pro Bold"/>
                <a:ea typeface="華康明體 Std W9" panose="02020900000000000000" pitchFamily="18" charset="-120"/>
              </a:rPr>
              <a:t>人力銀行</a:t>
            </a:r>
            <a:r>
              <a:rPr kumimoji="1" lang="zh-TW" altLang="en-US" kern="0" dirty="0" smtClean="0">
                <a:solidFill>
                  <a:schemeClr val="accent1">
                    <a:lumMod val="75000"/>
                  </a:schemeClr>
                </a:solidFill>
                <a:latin typeface="Adobe Garamond Pro Bold"/>
                <a:ea typeface="華康明體 Std W9" panose="02020900000000000000" pitchFamily="18" charset="-120"/>
              </a:rPr>
              <a:t>查詢</a:t>
            </a:r>
            <a:endParaRPr kumimoji="1" lang="zh-TW" altLang="en-US" kern="0" dirty="0">
              <a:solidFill>
                <a:schemeClr val="accent1">
                  <a:lumMod val="75000"/>
                </a:schemeClr>
              </a:solidFill>
              <a:latin typeface="Adobe Garamond Pro Bold"/>
              <a:ea typeface="華康明體 Std W9" panose="02020900000000000000" pitchFamily="18" charset="-120"/>
            </a:endParaRPr>
          </a:p>
        </p:txBody>
      </p:sp>
      <p:pic>
        <p:nvPicPr>
          <p:cNvPr id="19" name="圖形 18" descr="信箱 外框">
            <a:extLst>
              <a:ext uri="{FF2B5EF4-FFF2-40B4-BE49-F238E27FC236}">
                <a16:creationId xmlns:a16="http://schemas.microsoft.com/office/drawing/2014/main" xmlns="" id="{BC5383CA-E21D-6C4D-8182-DAA833645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4680" y="4984405"/>
            <a:ext cx="310896" cy="310896"/>
          </a:xfrm>
          <a:prstGeom prst="rect">
            <a:avLst/>
          </a:prstGeom>
        </p:spPr>
      </p:pic>
      <p:pic>
        <p:nvPicPr>
          <p:cNvPr id="20" name="圖形 19" descr="使用者網路 外框">
            <a:extLst>
              <a:ext uri="{FF2B5EF4-FFF2-40B4-BE49-F238E27FC236}">
                <a16:creationId xmlns:a16="http://schemas.microsoft.com/office/drawing/2014/main" xmlns="" id="{0D73026C-65DE-0826-EB17-5FCFF8EDE0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4680" y="5640632"/>
            <a:ext cx="310896" cy="310896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4385680" y="4929462"/>
            <a:ext cx="978408" cy="484632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66829"/>
            <a:ext cx="2130523" cy="21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pPr>
              <a:spcBef>
                <a:spcPts val="0"/>
              </a:spcBef>
            </a:pPr>
            <a:r>
              <a:rPr lang="zh-TW" altLang="en-US" sz="3200" dirty="0"/>
              <a:t>說明大綱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FAB3C466-5D4E-0012-C2BC-33D84C0294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6528795"/>
              </p:ext>
            </p:extLst>
          </p:nvPr>
        </p:nvGraphicFramePr>
        <p:xfrm>
          <a:off x="1475656" y="1700808"/>
          <a:ext cx="609600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C98112D6-3F25-97C5-6714-960F97BEF955}"/>
              </a:ext>
            </a:extLst>
          </p:cNvPr>
          <p:cNvSpPr txBox="1"/>
          <p:nvPr/>
        </p:nvSpPr>
        <p:spPr>
          <a:xfrm>
            <a:off x="1756192" y="2156606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1.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29947B0D-1459-64DA-702F-51D102306157}"/>
              </a:ext>
            </a:extLst>
          </p:cNvPr>
          <p:cNvSpPr txBox="1"/>
          <p:nvPr/>
        </p:nvSpPr>
        <p:spPr>
          <a:xfrm>
            <a:off x="2128107" y="3152085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2.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2C6974E0-CB67-A404-4AEC-BB352ADDD352}"/>
              </a:ext>
            </a:extLst>
          </p:cNvPr>
          <p:cNvSpPr txBox="1"/>
          <p:nvPr/>
        </p:nvSpPr>
        <p:spPr>
          <a:xfrm>
            <a:off x="2152615" y="4149080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3.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F37E959D-E00E-C750-9072-A0F41F67573D}"/>
              </a:ext>
            </a:extLst>
          </p:cNvPr>
          <p:cNvSpPr txBox="1"/>
          <p:nvPr/>
        </p:nvSpPr>
        <p:spPr>
          <a:xfrm>
            <a:off x="1751055" y="5120809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4.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05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標題 1"/>
          <p:cNvSpPr txBox="1">
            <a:spLocks/>
          </p:cNvSpPr>
          <p:nvPr/>
        </p:nvSpPr>
        <p:spPr bwMode="auto">
          <a:xfrm>
            <a:off x="-15822" y="4354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9pPr>
          </a:lstStyle>
          <a:p>
            <a:pPr marL="0" lvl="1" algn="ctr"/>
            <a:r>
              <a:rPr lang="zh-TW" altLang="en-US" sz="3600" dirty="0">
                <a:solidFill>
                  <a:srgbClr val="000099"/>
                </a:solidFill>
              </a:rPr>
              <a:t>建國工程線上履歷  </a:t>
            </a:r>
            <a:r>
              <a:rPr lang="en-US" altLang="zh-TW" sz="3600" dirty="0">
                <a:solidFill>
                  <a:srgbClr val="000099"/>
                </a:solidFill>
              </a:rPr>
              <a:t>QR-code </a:t>
            </a:r>
          </a:p>
        </p:txBody>
      </p:sp>
      <p:sp>
        <p:nvSpPr>
          <p:cNvPr id="20527" name="AutoShape 158" descr="image002"/>
          <p:cNvSpPr>
            <a:spLocks noChangeAspect="1" noChangeArrowheads="1"/>
          </p:cNvSpPr>
          <p:nvPr/>
        </p:nvSpPr>
        <p:spPr bwMode="auto">
          <a:xfrm>
            <a:off x="2667000" y="457200"/>
            <a:ext cx="38766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dirty="0">
              <a:ea typeface="新細明體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86" y="836712"/>
            <a:ext cx="5952158" cy="59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94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pPr>
              <a:spcBef>
                <a:spcPts val="0"/>
              </a:spcBef>
            </a:pPr>
            <a:r>
              <a:rPr lang="zh-TW" altLang="en-US" sz="3200" dirty="0"/>
              <a:t>說明大綱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047665406"/>
              </p:ext>
            </p:extLst>
          </p:nvPr>
        </p:nvGraphicFramePr>
        <p:xfrm>
          <a:off x="1475656" y="1700808"/>
          <a:ext cx="609600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774854" y="2075975"/>
            <a:ext cx="405880" cy="4770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 Bold"/>
                <a:ea typeface="Adobe Gothic Std B" pitchFamily="34" charset="-128"/>
              </a:rPr>
              <a:t>1.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aramond Pro Bold"/>
              <a:ea typeface="華康明體 Std W9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146769" y="3071454"/>
            <a:ext cx="4058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 Bold"/>
                <a:ea typeface="Adobe Gothic Std B" pitchFamily="34" charset="-128"/>
              </a:rPr>
              <a:t>2.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aramond Pro Bold"/>
              <a:ea typeface="華康明體 Std W9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71277" y="4068449"/>
            <a:ext cx="4058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 Bold"/>
                <a:ea typeface="Adobe Gothic Std B" pitchFamily="34" charset="-128"/>
              </a:rPr>
              <a:t>3.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aramond Pro Bold"/>
              <a:ea typeface="華康明體 Std W9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69717" y="5040178"/>
            <a:ext cx="4058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 Bold"/>
                <a:ea typeface="Adobe Gothic Std B" pitchFamily="34" charset="-128"/>
              </a:rPr>
              <a:t>4.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aramond Pro Bold"/>
              <a:ea typeface="華康明體 Std W9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2272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75756" y="2492896"/>
            <a:ext cx="4680520" cy="784149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歡迎加入建國大家庭</a:t>
            </a:r>
          </a:p>
        </p:txBody>
      </p:sp>
      <p:pic>
        <p:nvPicPr>
          <p:cNvPr id="4" name="圖片 3" descr="一張含有 文字, 個人, 擺姿勢, 室外 的圖片&#10;&#10;自動產生的描述">
            <a:extLst>
              <a:ext uri="{FF2B5EF4-FFF2-40B4-BE49-F238E27FC236}">
                <a16:creationId xmlns:a16="http://schemas.microsoft.com/office/drawing/2014/main" xmlns="" id="{EA3E1913-A914-DE0A-F81C-27E3F1995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5" y="3598198"/>
            <a:ext cx="3931920" cy="2621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 descr="一張含有 文字, 個人, 室外, 直立的 的圖片&#10;&#10;自動產生的描述">
            <a:extLst>
              <a:ext uri="{FF2B5EF4-FFF2-40B4-BE49-F238E27FC236}">
                <a16:creationId xmlns:a16="http://schemas.microsoft.com/office/drawing/2014/main" xmlns="" id="{D396BBC5-7397-0635-403B-63D5EC95E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98198"/>
            <a:ext cx="3931920" cy="2621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4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13390207-A517-42A5-9E22-4216AB5727F9}"/>
              </a:ext>
            </a:extLst>
          </p:cNvPr>
          <p:cNvSpPr txBox="1"/>
          <p:nvPr/>
        </p:nvSpPr>
        <p:spPr>
          <a:xfrm>
            <a:off x="323529" y="447055"/>
            <a:ext cx="424847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TW"/>
            </a:defPPr>
            <a:lvl1pPr>
              <a:defRPr sz="2800">
                <a:solidFill>
                  <a:schemeClr val="bg1">
                    <a:lumMod val="95000"/>
                  </a:schemeClr>
                </a:solidFill>
                <a:latin typeface="華康明體 Std W9" pitchFamily="18" charset="-120"/>
                <a:ea typeface="華康明體 Std W9" pitchFamily="18" charset="-120"/>
              </a:defRPr>
            </a:lvl1pPr>
          </a:lstStyle>
          <a:p>
            <a:r>
              <a:rPr lang="zh-TW" altLang="en-US" dirty="0"/>
              <a:t>三、薪資結構及年資說明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438575E3-DC08-4D65-AA1C-F914ED5AB2E2}"/>
              </a:ext>
            </a:extLst>
          </p:cNvPr>
          <p:cNvSpPr txBox="1"/>
          <p:nvPr/>
        </p:nvSpPr>
        <p:spPr>
          <a:xfrm>
            <a:off x="395536" y="980728"/>
            <a:ext cx="352839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sz="2000" b="0" kern="100">
                <a:solidFill>
                  <a:schemeClr val="accent2">
                    <a:lumMod val="75000"/>
                  </a:schemeClr>
                </a:solidFill>
                <a:ea typeface="全真顏體" panose="02010609000101010101" pitchFamily="49" charset="-120"/>
              </a:defRPr>
            </a:lvl1pPr>
          </a:lstStyle>
          <a:p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一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薪資與加班費發放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326C4C2B-CC7D-4DDF-9DEE-04177F374AC6}"/>
              </a:ext>
            </a:extLst>
          </p:cNvPr>
          <p:cNvSpPr txBox="1"/>
          <p:nvPr/>
        </p:nvSpPr>
        <p:spPr>
          <a:xfrm>
            <a:off x="480697" y="1493783"/>
            <a:ext cx="819575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1.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薪資：依學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/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經歷核定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2.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到任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3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個月，將進行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「試用期評核作業」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，由部門主管觀察個人工作表現與態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   度進行評核，如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通過試用期且表現優異者，得有調薪機會。</a:t>
            </a:r>
            <a:endParaRPr lang="en-US" altLang="zh-TW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3.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員工延長工作時間之工資，公司皆依法計算及核發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補休或加班費</a:t>
            </a:r>
            <a:r>
              <a:rPr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員工可自行</a:t>
            </a:r>
            <a:endParaRPr lang="en-US" altLang="zh-TW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   選擇</a:t>
            </a:r>
            <a:r>
              <a:rPr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。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4.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員工工資每月發放一次，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於每月</a:t>
            </a:r>
            <a:r>
              <a:rPr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5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日發放前月之工資</a:t>
            </a:r>
            <a:r>
              <a:rPr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遇假日則提前發放</a:t>
            </a:r>
            <a:r>
              <a:rPr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；並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   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於人資系統提供工資各項目明細（即薪資條）供員工查詢。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C2F8F2BD-6739-4D26-917C-4339BF444E7A}"/>
              </a:ext>
            </a:extLst>
          </p:cNvPr>
          <p:cNvSpPr txBox="1"/>
          <p:nvPr/>
        </p:nvSpPr>
        <p:spPr>
          <a:xfrm>
            <a:off x="395536" y="4293096"/>
            <a:ext cx="352839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sz="2000" b="0" kern="100">
                <a:solidFill>
                  <a:schemeClr val="accent2">
                    <a:lumMod val="75000"/>
                  </a:schemeClr>
                </a:solidFill>
                <a:ea typeface="全真顏體" panose="02010609000101010101" pitchFamily="49" charset="-120"/>
              </a:defRPr>
            </a:lvl1pPr>
          </a:lstStyle>
          <a:p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二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工作年資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232E173B-DB0D-4EE5-BB19-1921DC4024C8}"/>
              </a:ext>
            </a:extLst>
          </p:cNvPr>
          <p:cNvSpPr txBox="1"/>
          <p:nvPr/>
        </p:nvSpPr>
        <p:spPr>
          <a:xfrm>
            <a:off x="480697" y="4648488"/>
            <a:ext cx="8195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到任後，即承認個人工作年資；如畢業後，直接轉為建國工程正式員工，則年資接續承認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1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853204074"/>
              </p:ext>
            </p:extLst>
          </p:nvPr>
        </p:nvGraphicFramePr>
        <p:xfrm>
          <a:off x="1475656" y="1700808"/>
          <a:ext cx="609600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756192" y="2156606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1.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128107" y="3152085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2.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52615" y="4149080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3.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51055" y="5120809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4.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12" name="副標題 1">
            <a:extLst>
              <a:ext uri="{FF2B5EF4-FFF2-40B4-BE49-F238E27FC236}">
                <a16:creationId xmlns:a16="http://schemas.microsoft.com/office/drawing/2014/main" xmlns="" id="{4060FC24-CB3C-7F58-95A6-FAEC1181F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312934"/>
            <a:ext cx="5472286" cy="667794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zh-TW" altLang="en-US" sz="3200" dirty="0"/>
              <a:t>說明大綱</a:t>
            </a:r>
          </a:p>
        </p:txBody>
      </p:sp>
    </p:spTree>
    <p:extLst>
      <p:ext uri="{BB962C8B-B14F-4D97-AF65-F5344CB8AC3E}">
        <p14:creationId xmlns:p14="http://schemas.microsoft.com/office/powerpoint/2010/main" val="3228565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323528" y="332656"/>
            <a:ext cx="4242690" cy="62268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建國工程大事記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8538" y="1119034"/>
            <a:ext cx="8625950" cy="55503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1931 </a:t>
            </a:r>
            <a:r>
              <a:rPr lang="zh-TW" altLang="en-US" sz="1600" dirty="0">
                <a:latin typeface="Adobe Garamond Pro Bold"/>
              </a:rPr>
              <a:t>年 建國工程前身「合發商行」工事部創立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1960 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年 取得甲級營造廠資格，正式更名「為建國工程股份有限公司」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1962 </a:t>
            </a:r>
            <a:r>
              <a:rPr lang="zh-TW" altLang="en-US" sz="1600" dirty="0">
                <a:latin typeface="Adobe Garamond Pro Bold"/>
              </a:rPr>
              <a:t>年 承造石門水庫水利工程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1974 </a:t>
            </a:r>
            <a:r>
              <a:rPr lang="zh-TW" altLang="en-US" sz="1600" dirty="0">
                <a:latin typeface="Adobe Garamond Pro Bold"/>
              </a:rPr>
              <a:t>年 參與十大建設北迴鐵路隧道工程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1999 </a:t>
            </a:r>
            <a:r>
              <a:rPr lang="zh-TW" altLang="en-US" sz="1600" dirty="0">
                <a:latin typeface="Adobe Garamond Pro Bold"/>
              </a:rPr>
              <a:t>年 正式掛牌上櫃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2001</a:t>
            </a:r>
            <a:r>
              <a:rPr lang="zh-TW" altLang="en-US" sz="1600" dirty="0">
                <a:latin typeface="Adobe Garamond Pro Bold"/>
              </a:rPr>
              <a:t> 年 子公司 迅龍國際機電工程股份有限公司 成立</a:t>
            </a:r>
            <a:endParaRPr lang="en-US" altLang="zh-TW" sz="1600" dirty="0">
              <a:latin typeface="Adobe Garamond Pro Bold"/>
            </a:endParaRP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2003 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年 上櫃轉上市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2009 </a:t>
            </a:r>
            <a:r>
              <a:rPr lang="zh-TW" altLang="en-US" sz="1600" dirty="0">
                <a:latin typeface="Adobe Garamond Pro Bold"/>
              </a:rPr>
              <a:t>年 承建台北市首件自辦都更工程尚華仁愛大樓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2010 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年 承建衛武營藝術文化中心主體結構新建工程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2011 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年 承建衛武營藝術文化中心裝修工程</a:t>
            </a: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2012 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年 </a:t>
            </a: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TOSHMS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：</a:t>
            </a: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2007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國際認證通過</a:t>
            </a:r>
            <a:endParaRPr lang="en-US" altLang="zh-TW" sz="1600" dirty="0">
              <a:solidFill>
                <a:schemeClr val="accent6">
                  <a:lumMod val="75000"/>
                </a:schemeClr>
              </a:solidFill>
              <a:latin typeface="Adobe Garamond Pro Bold"/>
            </a:endParaRP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2015</a:t>
            </a:r>
            <a:r>
              <a:rPr lang="zh-TW" altLang="en-US" sz="1600" dirty="0">
                <a:latin typeface="Adobe Garamond Pro Bold"/>
              </a:rPr>
              <a:t> 年 </a:t>
            </a:r>
            <a:r>
              <a:rPr lang="zh-TW" altLang="zh-TW" sz="1600" dirty="0">
                <a:latin typeface="Adobe Garamond Pro Bold"/>
              </a:rPr>
              <a:t>榮獲台北市政府「企業志工選拔賽」優等獎</a:t>
            </a:r>
            <a:endParaRPr lang="en-US" altLang="zh-TW" sz="1600" dirty="0">
              <a:latin typeface="Adobe Garamond Pro Bold"/>
            </a:endParaRP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2018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 年 </a:t>
            </a:r>
            <a:r>
              <a:rPr lang="zh-TW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榮獲行政院勞動部公共工程金安獎佳作</a:t>
            </a:r>
            <a:endParaRPr lang="en-US" altLang="zh-TW" sz="1600" dirty="0">
              <a:solidFill>
                <a:schemeClr val="accent6">
                  <a:lumMod val="75000"/>
                </a:schemeClr>
              </a:solidFill>
              <a:latin typeface="Adobe Garamond Pro Bold"/>
            </a:endParaRP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2019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 年 榮獲</a:t>
            </a:r>
            <a:r>
              <a:rPr lang="zh-TW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行政院公共工程委員會金質獎特優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 </a:t>
            </a: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/ </a:t>
            </a:r>
            <a:r>
              <a:rPr lang="zh-TW" altLang="zh-TW" sz="1600" dirty="0">
                <a:solidFill>
                  <a:schemeClr val="accent6">
                    <a:lumMod val="75000"/>
                  </a:schemeClr>
                </a:solidFill>
                <a:latin typeface="Adobe Garamond Pro Bold"/>
              </a:rPr>
              <a:t>桃國市公共工程金品獎優等</a:t>
            </a:r>
            <a:endParaRPr lang="en-US" altLang="zh-TW" sz="1600" dirty="0">
              <a:solidFill>
                <a:schemeClr val="accent6">
                  <a:lumMod val="75000"/>
                </a:schemeClr>
              </a:solidFill>
              <a:latin typeface="Adobe Garamond Pro Bold"/>
            </a:endParaRP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2020</a:t>
            </a:r>
            <a:r>
              <a:rPr lang="zh-TW" altLang="en-US" sz="1600" dirty="0">
                <a:latin typeface="Adobe Garamond Pro Bold"/>
              </a:rPr>
              <a:t> 年 子公司「金谷創業投資股份有限公司」成立</a:t>
            </a:r>
            <a:endParaRPr lang="en-US" altLang="zh-TW" sz="1600" dirty="0">
              <a:latin typeface="Adobe Garamond Pro Bold"/>
            </a:endParaRP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2021</a:t>
            </a:r>
            <a:r>
              <a:rPr lang="zh-TW" altLang="en-US" sz="1600" dirty="0">
                <a:latin typeface="Adobe Garamond Pro Bold"/>
              </a:rPr>
              <a:t> 年 承建土城頂福安居社宅、高雄左營公宅、南港區悠境集合住宅及南港國際連續壁案</a:t>
            </a:r>
            <a:endParaRPr lang="zh-TW" altLang="zh-TW" sz="1600" dirty="0">
              <a:latin typeface="Adobe Garamond Pro Bold"/>
            </a:endParaRPr>
          </a:p>
          <a:p>
            <a:pPr marL="269875" indent="-269875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1600" dirty="0">
                <a:latin typeface="Adobe Garamond Pro Bold"/>
              </a:rPr>
              <a:t>2022</a:t>
            </a:r>
            <a:r>
              <a:rPr lang="zh-TW" altLang="en-US" sz="1600" dirty="0">
                <a:latin typeface="Adobe Garamond Pro Bold"/>
              </a:rPr>
              <a:t> 年 承攬木柵博嘉安居社宅、國泰北大連續壁案、國泰磐耘等案</a:t>
            </a:r>
          </a:p>
        </p:txBody>
      </p:sp>
      <p:pic>
        <p:nvPicPr>
          <p:cNvPr id="6" name="Picture 5" descr="美術觀道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5"/>
          <a:stretch/>
        </p:blipFill>
        <p:spPr bwMode="auto">
          <a:xfrm>
            <a:off x="6570929" y="1916832"/>
            <a:ext cx="2234533" cy="284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3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323528" y="332656"/>
            <a:ext cx="4242690" cy="622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我們的服務範疇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3"/>
          <a:stretch>
            <a:fillRect/>
          </a:stretch>
        </p:blipFill>
        <p:spPr bwMode="auto">
          <a:xfrm>
            <a:off x="1907704" y="5307273"/>
            <a:ext cx="1728192" cy="1240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rgbClr val="56564E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20844" r="13129" b="21832"/>
          <a:stretch>
            <a:fillRect/>
          </a:stretch>
        </p:blipFill>
        <p:spPr bwMode="auto">
          <a:xfrm>
            <a:off x="107504" y="5307274"/>
            <a:ext cx="1728192" cy="1218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rgbClr val="56564E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3527" y="947480"/>
            <a:ext cx="8372797" cy="197746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342900">
              <a:spcBef>
                <a:spcPts val="300"/>
              </a:spcBef>
              <a:buBlip>
                <a:blip r:embed="rId4"/>
              </a:buBlip>
              <a:defRPr/>
            </a:pPr>
            <a:r>
              <a:rPr lang="zh-TW" altLang="en-US" sz="2000" dirty="0">
                <a:solidFill>
                  <a:srgbClr val="000099"/>
                </a:solidFill>
                <a:latin typeface="華康明體 Std W9" pitchFamily="18" charset="-120"/>
                <a:ea typeface="華康明體 Std W9" pitchFamily="18" charset="-120"/>
              </a:rPr>
              <a:t>公共工程</a:t>
            </a:r>
          </a:p>
          <a:p>
            <a:pPr>
              <a:spcBef>
                <a:spcPts val="300"/>
              </a:spcBef>
              <a:defRPr/>
            </a:pP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  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-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包含醫院建築、大型藝文中心、捷運聯合開發大樓、鐵路車站主體、校舍及政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   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府相關單位之辦公大樓等建築工程建造⋯等。</a:t>
            </a:r>
          </a:p>
          <a:p>
            <a:pPr>
              <a:spcBef>
                <a:spcPts val="300"/>
              </a:spcBef>
              <a:defRPr/>
            </a:pP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  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-2010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年承攬國際建築師所設計，南台灣地標的高雄衛武營藝術文化中心。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defRPr/>
            </a:pP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  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-2016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年起，陸續承攬中路二號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1400" dirty="0">
                <a:latin typeface="華康明體 Std W9" pitchFamily="18" charset="-120"/>
                <a:ea typeface="華康明體 Std W9" pitchFamily="18" charset="-120"/>
              </a:rPr>
              <a:t>桃園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、瑞光公宅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1400" dirty="0">
                <a:latin typeface="華康明體 Std W9" pitchFamily="18" charset="-120"/>
                <a:ea typeface="華康明體 Std W9" pitchFamily="18" charset="-120"/>
              </a:rPr>
              <a:t>台北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、土城青年宅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1400" dirty="0">
                <a:latin typeface="華康明體 Std W9" pitchFamily="18" charset="-120"/>
                <a:ea typeface="華康明體 Std W9" pitchFamily="18" charset="-120"/>
              </a:rPr>
              <a:t>新北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、福星公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   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宅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1400" dirty="0">
                <a:latin typeface="華康明體 Std W9" pitchFamily="18" charset="-120"/>
                <a:ea typeface="華康明體 Std W9" pitchFamily="18" charset="-120"/>
              </a:rPr>
              <a:t>台北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、頂福社宅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1400" dirty="0">
                <a:latin typeface="華康明體 Std W9" pitchFamily="18" charset="-120"/>
                <a:ea typeface="華康明體 Std W9" pitchFamily="18" charset="-120"/>
              </a:rPr>
              <a:t>新北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、博嘉安居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1400" dirty="0">
                <a:latin typeface="華康明體 Std W9" pitchFamily="18" charset="-120"/>
                <a:ea typeface="華康明體 Std W9" pitchFamily="18" charset="-120"/>
              </a:rPr>
              <a:t>台北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、左營社宅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lang="zh-TW" altLang="en-US" sz="1400" dirty="0">
                <a:latin typeface="華康明體 Std W9" pitchFamily="18" charset="-120"/>
                <a:ea typeface="華康明體 Std W9" pitchFamily="18" charset="-120"/>
              </a:rPr>
              <a:t>高雄</a:t>
            </a:r>
            <a:r>
              <a:rPr lang="en-US" altLang="zh-TW" sz="1400" dirty="0">
                <a:latin typeface="華康明體 Std W9" pitchFamily="18" charset="-120"/>
                <a:ea typeface="華康明體 Std W9" pitchFamily="18" charset="-120"/>
              </a:rPr>
              <a:t>)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等大型公宅案。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23528" y="2852936"/>
            <a:ext cx="8448998" cy="72782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342900">
              <a:spcBef>
                <a:spcPts val="300"/>
              </a:spcBef>
              <a:buBlip>
                <a:blip r:embed="rId4"/>
              </a:buBlip>
              <a:defRPr/>
            </a:pPr>
            <a:r>
              <a:rPr lang="zh-TW" altLang="en-US" sz="2000" dirty="0">
                <a:solidFill>
                  <a:srgbClr val="000099"/>
                </a:solidFill>
                <a:latin typeface="華康明體 Std W9" pitchFamily="18" charset="-120"/>
                <a:ea typeface="華康明體 Std W9" pitchFamily="18" charset="-120"/>
              </a:rPr>
              <a:t>商業大樓</a:t>
            </a:r>
            <a:r>
              <a:rPr lang="en-US" altLang="zh-TW" sz="2000" dirty="0">
                <a:solidFill>
                  <a:srgbClr val="000099"/>
                </a:solidFill>
                <a:latin typeface="華康明體 Std W9" pitchFamily="18" charset="-120"/>
                <a:ea typeface="華康明體 Std W9" pitchFamily="18" charset="-120"/>
              </a:rPr>
              <a:t>/</a:t>
            </a:r>
            <a:r>
              <a:rPr lang="zh-TW" altLang="en-US" sz="2000" dirty="0">
                <a:solidFill>
                  <a:srgbClr val="000099"/>
                </a:solidFill>
                <a:latin typeface="華康明體 Std W9" pitchFamily="18" charset="-120"/>
                <a:ea typeface="華康明體 Std W9" pitchFamily="18" charset="-120"/>
              </a:rPr>
              <a:t>廠辦工程</a:t>
            </a:r>
          </a:p>
          <a:p>
            <a:pPr>
              <a:spcBef>
                <a:spcPts val="300"/>
              </a:spcBef>
              <a:defRPr/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  -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朝向綠能科技廠房、廠辦大樓、雲端科技機房、物流倉儲廠房等案的建造承攬。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04799" y="3542928"/>
            <a:ext cx="8448998" cy="1031051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342900">
              <a:spcBef>
                <a:spcPts val="300"/>
              </a:spcBef>
              <a:buBlip>
                <a:blip r:embed="rId4"/>
              </a:buBlip>
              <a:defRPr/>
            </a:pPr>
            <a:r>
              <a:rPr lang="zh-TW" altLang="en-US" sz="2000" dirty="0">
                <a:solidFill>
                  <a:srgbClr val="000099"/>
                </a:solidFill>
                <a:latin typeface="華康明體 Std W9" pitchFamily="18" charset="-120"/>
                <a:ea typeface="華康明體 Std W9" pitchFamily="18" charset="-120"/>
              </a:rPr>
              <a:t>精緻住宅</a:t>
            </a:r>
          </a:p>
          <a:p>
            <a:pPr>
              <a:spcBef>
                <a:spcPts val="300"/>
              </a:spcBef>
              <a:defRPr/>
            </a:pP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  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-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專注經營精緻住宅建築工程市場，近年來，承攬多案知名建設公司推出的高單價</a:t>
            </a:r>
            <a:endParaRPr lang="en-US" altLang="zh-TW" dirty="0">
              <a:latin typeface="華康明體 Std W9" pitchFamily="18" charset="-120"/>
              <a:ea typeface="華康明體 Std W9" pitchFamily="18" charset="-120"/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   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精緻住宅。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23527" y="4494223"/>
            <a:ext cx="8448998" cy="72782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342900">
              <a:spcBef>
                <a:spcPts val="300"/>
              </a:spcBef>
              <a:buBlip>
                <a:blip r:embed="rId4"/>
              </a:buBlip>
              <a:defRPr/>
            </a:pPr>
            <a:r>
              <a:rPr lang="zh-TW" altLang="en-US" sz="2000" dirty="0">
                <a:solidFill>
                  <a:srgbClr val="000099"/>
                </a:solidFill>
                <a:latin typeface="華康明體 Std W9" pitchFamily="18" charset="-120"/>
                <a:ea typeface="華康明體 Std W9" pitchFamily="18" charset="-120"/>
              </a:rPr>
              <a:t>都市更新工程</a:t>
            </a:r>
          </a:p>
          <a:p>
            <a:pPr>
              <a:spcBef>
                <a:spcPts val="300"/>
              </a:spcBef>
              <a:defRPr/>
            </a:pP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  </a:t>
            </a:r>
            <a:r>
              <a:rPr lang="en-US" altLang="zh-TW" dirty="0">
                <a:latin typeface="華康明體 Std W9" pitchFamily="18" charset="-120"/>
                <a:ea typeface="華康明體 Std W9" pitchFamily="18" charset="-120"/>
              </a:rPr>
              <a:t>-</a:t>
            </a:r>
            <a:r>
              <a:rPr lang="zh-TW" altLang="en-US" dirty="0">
                <a:latin typeface="華康明體 Std W9" pitchFamily="18" charset="-120"/>
                <a:ea typeface="華康明體 Std W9" pitchFamily="18" charset="-120"/>
              </a:rPr>
              <a:t>國內首件住戶自辦重建都市更新案尚華仁愛大樓，成功跨足都市更新重建業務。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42" y="5307273"/>
            <a:ext cx="1832873" cy="1240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D:\Dropbox\Work\CK電腦存檔\LoriLee\行銷相關\實績照片\衛武營-廳院-2.jpg">
            <a:extLst>
              <a:ext uri="{FF2B5EF4-FFF2-40B4-BE49-F238E27FC236}">
                <a16:creationId xmlns:a16="http://schemas.microsoft.com/office/drawing/2014/main" xmlns="" id="{8A962835-19FB-F617-BFA4-728522C3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07273"/>
            <a:ext cx="1788849" cy="1240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D:\Dropbox\Work\CK電腦存檔\LoriLee\行銷相關\實績照片\衛武營-廳院-1.jpg">
            <a:extLst>
              <a:ext uri="{FF2B5EF4-FFF2-40B4-BE49-F238E27FC236}">
                <a16:creationId xmlns:a16="http://schemas.microsoft.com/office/drawing/2014/main" xmlns="" id="{4441D685-18F0-1D0A-BBF4-BCE73FDE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75" y="5307273"/>
            <a:ext cx="1608321" cy="1240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9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quarter" idx="12"/>
          </p:nvPr>
        </p:nvSpPr>
        <p:spPr>
          <a:xfrm>
            <a:off x="323528" y="1184940"/>
            <a:ext cx="8381871" cy="3168352"/>
          </a:xfrm>
        </p:spPr>
        <p:txBody>
          <a:bodyPr>
            <a:noAutofit/>
          </a:bodyPr>
          <a:lstStyle/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000" dirty="0"/>
              <a:t>行政院公共工程委員會金質獎優等</a:t>
            </a:r>
            <a:r>
              <a:rPr lang="en-US" altLang="zh-TW" sz="2000" dirty="0"/>
              <a:t>/</a:t>
            </a:r>
            <a:r>
              <a:rPr lang="zh-TW" altLang="en-US" sz="2000" dirty="0"/>
              <a:t>臺北市政府公共工程卓越獎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000" dirty="0"/>
              <a:t>勞動部公共工程金安獎佳作</a:t>
            </a:r>
            <a:r>
              <a:rPr lang="en-US" altLang="zh-TW" sz="2000" dirty="0"/>
              <a:t>/</a:t>
            </a:r>
            <a:r>
              <a:rPr lang="zh-TW" altLang="en-US" sz="2000" dirty="0"/>
              <a:t>民間工程金安獎佳作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000" dirty="0"/>
              <a:t>勞動部全國五星獎</a:t>
            </a:r>
            <a:r>
              <a:rPr lang="en-US" altLang="zh-TW" sz="2000" dirty="0"/>
              <a:t>/</a:t>
            </a:r>
            <a:r>
              <a:rPr lang="zh-TW" altLang="en-US" sz="2000" dirty="0"/>
              <a:t>全國優良單位獎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000" dirty="0"/>
              <a:t>臺北市勞動安全獎績優職安卡辦理單位</a:t>
            </a:r>
            <a:endParaRPr lang="en-US" altLang="zh-TW" sz="2000" dirty="0"/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000" dirty="0"/>
              <a:t>勞動安全獎推行優良單位獎</a:t>
            </a:r>
            <a:endParaRPr lang="en-US" altLang="zh-TW" sz="2000" dirty="0"/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000" dirty="0"/>
              <a:t>新北市工安獎特優</a:t>
            </a:r>
            <a:endParaRPr lang="en-US" altLang="zh-TW" sz="2000" dirty="0"/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sz="2000" dirty="0"/>
              <a:t>榮獲</a:t>
            </a:r>
            <a:r>
              <a:rPr lang="zh-TW" altLang="en-US" sz="2000" dirty="0"/>
              <a:t>全國推行職業安全衛生優良單位</a:t>
            </a:r>
            <a:endParaRPr lang="en-US" altLang="zh-TW" sz="2000" dirty="0"/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sz="2000" dirty="0"/>
              <a:t>榮獲</a:t>
            </a:r>
            <a:r>
              <a:rPr lang="zh-TW" altLang="en-US" sz="2000" dirty="0"/>
              <a:t>台北市優良單位、優良人員、工安創意</a:t>
            </a:r>
            <a:endParaRPr lang="zh-TW" altLang="en-US" sz="2000" dirty="0">
              <a:latin typeface="Adobe Garamond Pro Bold" pitchFamily="18" charset="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4294967295"/>
          </p:nvPr>
        </p:nvSpPr>
        <p:spPr>
          <a:xfrm>
            <a:off x="323528" y="332656"/>
            <a:ext cx="4242690" cy="622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800" dirty="0">
                <a:solidFill>
                  <a:schemeClr val="bg1"/>
                </a:solidFill>
                <a:latin typeface="Adobe Garamond Pro Bold"/>
              </a:rPr>
              <a:t>2020~22</a:t>
            </a:r>
            <a:r>
              <a:rPr lang="zh-TW" altLang="en-US" sz="2800" dirty="0">
                <a:solidFill>
                  <a:schemeClr val="bg1"/>
                </a:solidFill>
                <a:latin typeface="Adobe Garamond Pro Bold"/>
              </a:rPr>
              <a:t>年</a:t>
            </a:r>
            <a:r>
              <a:rPr lang="zh-TW" altLang="en-US" sz="2800" dirty="0">
                <a:solidFill>
                  <a:schemeClr val="bg1"/>
                </a:solidFill>
              </a:rPr>
              <a:t>得獎紀錄</a:t>
            </a:r>
          </a:p>
        </p:txBody>
      </p:sp>
      <p:pic>
        <p:nvPicPr>
          <p:cNvPr id="8" name="Picture 2" descr="D:\101763文件\公共事務室\活動照片\20200814瑞光獲獎照\IMG_1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931" y="4567475"/>
            <a:ext cx="2447197" cy="18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E895D0FC-6B14-7D0A-EBA4-8AFBF807F115}"/>
              </a:ext>
            </a:extLst>
          </p:cNvPr>
          <p:cNvGrpSpPr/>
          <p:nvPr/>
        </p:nvGrpSpPr>
        <p:grpSpPr>
          <a:xfrm>
            <a:off x="6876256" y="2348880"/>
            <a:ext cx="1411910" cy="1300665"/>
            <a:chOff x="6729005" y="2764451"/>
            <a:chExt cx="1411910" cy="1300665"/>
          </a:xfrm>
        </p:grpSpPr>
        <p:pic>
          <p:nvPicPr>
            <p:cNvPr id="10" name="Picture 4" descr="D:\101763文件\公共事務室\活動照片\20200814瑞光獲獎照\IMG_117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6" r="6815"/>
            <a:stretch/>
          </p:blipFill>
          <p:spPr bwMode="auto">
            <a:xfrm>
              <a:off x="7452320" y="2764451"/>
              <a:ext cx="688595" cy="129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D:\101763文件\公共事務室\企業社會責任報告書\2019 CSR Report\報告書圖片素材1\金質獎獎座\P_20200102_16265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7" t="15947" r="23275" b="7805"/>
            <a:stretch/>
          </p:blipFill>
          <p:spPr bwMode="auto">
            <a:xfrm>
              <a:off x="6729005" y="2769116"/>
              <a:ext cx="629704" cy="129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1.bp.blogspot.com/-vteJAzjt3pU/YVQ0_fLYbSI/AAAAAAAAObg/gfbHN3NH_A8jqOAMQgSf5o68ULr5qdjRQCLcBGAsYHQ/w640-h480/S__110839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67475"/>
            <a:ext cx="2448000" cy="18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756286E-7842-AC7B-5404-487D2CB67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020" y="4552833"/>
            <a:ext cx="2693379" cy="1862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144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標題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aramond" pitchFamily="18" charset="0"/>
                <a:ea typeface="華康明體 Std W9" pitchFamily="18" charset="-120"/>
              </a:defRPr>
            </a:lvl9pPr>
          </a:lstStyle>
          <a:p>
            <a:pPr marL="0" lvl="1" algn="ctr"/>
            <a:r>
              <a:rPr lang="zh-TW" altLang="en-US" sz="3600" dirty="0"/>
              <a:t>工程事業</a:t>
            </a:r>
            <a:r>
              <a:rPr lang="en-US" altLang="zh-TW" sz="3600" dirty="0"/>
              <a:t>_</a:t>
            </a:r>
            <a:r>
              <a:rPr lang="zh-TW" altLang="en-US" sz="3600" dirty="0"/>
              <a:t>在建工程</a:t>
            </a:r>
          </a:p>
        </p:txBody>
      </p:sp>
      <p:pic>
        <p:nvPicPr>
          <p:cNvPr id="20482" name="Picture 141" descr="台灣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r="3123" b="3004"/>
          <a:stretch>
            <a:fillRect/>
          </a:stretch>
        </p:blipFill>
        <p:spPr bwMode="auto">
          <a:xfrm>
            <a:off x="3429000" y="1066800"/>
            <a:ext cx="2741613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5" name="文字方塊 2"/>
          <p:cNvSpPr txBox="1">
            <a:spLocks noChangeArrowheads="1"/>
          </p:cNvSpPr>
          <p:nvPr/>
        </p:nvSpPr>
        <p:spPr bwMode="auto">
          <a:xfrm>
            <a:off x="5222875" y="138271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dirty="0" smtClean="0">
                <a:latin typeface="+mn-ea"/>
                <a:ea typeface="+mn-ea"/>
              </a:rPr>
              <a:t>台北</a:t>
            </a:r>
          </a:p>
        </p:txBody>
      </p:sp>
      <p:sp>
        <p:nvSpPr>
          <p:cNvPr id="20484" name="文字方塊 58"/>
          <p:cNvSpPr txBox="1">
            <a:spLocks noChangeArrowheads="1"/>
          </p:cNvSpPr>
          <p:nvPr/>
        </p:nvSpPr>
        <p:spPr bwMode="auto">
          <a:xfrm>
            <a:off x="4613275" y="1487488"/>
            <a:ext cx="74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華康明體 Std W9" pitchFamily="18" charset="-120"/>
              </a:rPr>
              <a:t>桃園</a:t>
            </a:r>
          </a:p>
        </p:txBody>
      </p:sp>
      <p:sp>
        <p:nvSpPr>
          <p:cNvPr id="20486" name="文字方塊 60"/>
          <p:cNvSpPr txBox="1">
            <a:spLocks noChangeArrowheads="1"/>
          </p:cNvSpPr>
          <p:nvPr/>
        </p:nvSpPr>
        <p:spPr bwMode="auto">
          <a:xfrm>
            <a:off x="4079875" y="4378325"/>
            <a:ext cx="75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華康明體 Std W9" pitchFamily="18" charset="-120"/>
              </a:rPr>
              <a:t>高雄</a:t>
            </a:r>
          </a:p>
        </p:txBody>
      </p:sp>
      <p:sp>
        <p:nvSpPr>
          <p:cNvPr id="138" name="矩形圖說文字 137"/>
          <p:cNvSpPr>
            <a:spLocks noChangeArrowheads="1"/>
          </p:cNvSpPr>
          <p:nvPr/>
        </p:nvSpPr>
        <p:spPr bwMode="auto">
          <a:xfrm>
            <a:off x="6711950" y="1066800"/>
            <a:ext cx="203200" cy="1035050"/>
          </a:xfrm>
          <a:prstGeom prst="wedgeRectCallout">
            <a:avLst>
              <a:gd name="adj1" fmla="val -407032"/>
              <a:gd name="adj2" fmla="val -154"/>
            </a:avLst>
          </a:prstGeom>
          <a:gradFill rotWithShape="1">
            <a:gsLst>
              <a:gs pos="0">
                <a:srgbClr val="000000"/>
              </a:gs>
              <a:gs pos="21001">
                <a:srgbClr val="000000"/>
              </a:gs>
              <a:gs pos="100000">
                <a:srgbClr val="97978E"/>
              </a:gs>
            </a:gsLst>
            <a:lin ang="81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  <p:sp>
        <p:nvSpPr>
          <p:cNvPr id="137" name="矩形圖說文字 136"/>
          <p:cNvSpPr>
            <a:spLocks noChangeArrowheads="1"/>
          </p:cNvSpPr>
          <p:nvPr/>
        </p:nvSpPr>
        <p:spPr bwMode="auto">
          <a:xfrm>
            <a:off x="6706424" y="1116011"/>
            <a:ext cx="107126" cy="4842783"/>
          </a:xfrm>
          <a:prstGeom prst="wedgeRectCallout">
            <a:avLst>
              <a:gd name="adj1" fmla="val -33750"/>
              <a:gd name="adj2" fmla="val -36440"/>
            </a:avLst>
          </a:prstGeom>
          <a:gradFill rotWithShape="1">
            <a:gsLst>
              <a:gs pos="0">
                <a:srgbClr val="000000"/>
              </a:gs>
              <a:gs pos="21001">
                <a:srgbClr val="000000"/>
              </a:gs>
              <a:gs pos="100000">
                <a:srgbClr val="97978E"/>
              </a:gs>
            </a:gsLst>
            <a:lin ang="81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0495" y="152400"/>
            <a:ext cx="903600" cy="309600"/>
          </a:xfrm>
          <a:prstGeom prst="rect">
            <a:avLst/>
          </a:prstGeom>
          <a:solidFill>
            <a:srgbClr val="99CCFF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dirty="0">
                <a:solidFill>
                  <a:schemeClr val="tx1"/>
                </a:solidFill>
                <a:latin typeface="+mn-ea"/>
              </a:rPr>
              <a:t>精緻住宅</a:t>
            </a:r>
          </a:p>
        </p:txBody>
      </p:sp>
      <p:sp>
        <p:nvSpPr>
          <p:cNvPr id="54" name="矩形 53"/>
          <p:cNvSpPr/>
          <p:nvPr/>
        </p:nvSpPr>
        <p:spPr>
          <a:xfrm>
            <a:off x="150495" y="460362"/>
            <a:ext cx="903600" cy="30960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dirty="0">
                <a:solidFill>
                  <a:schemeClr val="tx1"/>
                </a:solidFill>
                <a:latin typeface="+mn-ea"/>
              </a:rPr>
              <a:t>商業大樓</a:t>
            </a:r>
          </a:p>
        </p:txBody>
      </p:sp>
      <p:sp>
        <p:nvSpPr>
          <p:cNvPr id="55" name="矩形 54"/>
          <p:cNvSpPr/>
          <p:nvPr/>
        </p:nvSpPr>
        <p:spPr>
          <a:xfrm>
            <a:off x="1066800" y="152400"/>
            <a:ext cx="903600" cy="3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dirty="0">
                <a:solidFill>
                  <a:schemeClr val="tx1"/>
                </a:solidFill>
                <a:latin typeface="+mn-ea"/>
              </a:rPr>
              <a:t>科技廠房</a:t>
            </a:r>
          </a:p>
        </p:txBody>
      </p:sp>
      <p:sp>
        <p:nvSpPr>
          <p:cNvPr id="56" name="矩形 55"/>
          <p:cNvSpPr/>
          <p:nvPr/>
        </p:nvSpPr>
        <p:spPr>
          <a:xfrm>
            <a:off x="1066800" y="460362"/>
            <a:ext cx="903600" cy="309600"/>
          </a:xfrm>
          <a:prstGeom prst="rect">
            <a:avLst/>
          </a:prstGeom>
          <a:solidFill>
            <a:srgbClr val="CCFFCC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dirty="0">
                <a:solidFill>
                  <a:schemeClr val="tx1"/>
                </a:solidFill>
                <a:latin typeface="+mn-ea"/>
              </a:rPr>
              <a:t>公共工程</a:t>
            </a:r>
          </a:p>
        </p:txBody>
      </p:sp>
      <p:sp>
        <p:nvSpPr>
          <p:cNvPr id="7" name="矩形圖說文字 137"/>
          <p:cNvSpPr>
            <a:spLocks noChangeArrowheads="1"/>
          </p:cNvSpPr>
          <p:nvPr/>
        </p:nvSpPr>
        <p:spPr bwMode="auto">
          <a:xfrm>
            <a:off x="3614738" y="1219200"/>
            <a:ext cx="80962" cy="914400"/>
          </a:xfrm>
          <a:prstGeom prst="wedgeRectCallout">
            <a:avLst>
              <a:gd name="adj1" fmla="val 1357428"/>
              <a:gd name="adj2" fmla="val 3472"/>
            </a:avLst>
          </a:prstGeom>
          <a:gradFill rotWithShape="1">
            <a:gsLst>
              <a:gs pos="0">
                <a:srgbClr val="000000"/>
              </a:gs>
              <a:gs pos="21001">
                <a:srgbClr val="000000"/>
              </a:gs>
              <a:gs pos="100000">
                <a:srgbClr val="97978E"/>
              </a:gs>
            </a:gsLst>
            <a:lin ang="81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  <p:sp>
        <p:nvSpPr>
          <p:cNvPr id="13" name="矩形圖說文字 131"/>
          <p:cNvSpPr>
            <a:spLocks noChangeArrowheads="1"/>
          </p:cNvSpPr>
          <p:nvPr/>
        </p:nvSpPr>
        <p:spPr bwMode="auto">
          <a:xfrm>
            <a:off x="3392400" y="4953000"/>
            <a:ext cx="76200" cy="914400"/>
          </a:xfrm>
          <a:prstGeom prst="wedgeRectCallout">
            <a:avLst>
              <a:gd name="adj1" fmla="val 591667"/>
              <a:gd name="adj2" fmla="val -48088"/>
            </a:avLst>
          </a:prstGeom>
          <a:gradFill rotWithShape="1">
            <a:gsLst>
              <a:gs pos="0">
                <a:srgbClr val="000000"/>
              </a:gs>
              <a:gs pos="21001">
                <a:srgbClr val="000000"/>
              </a:gs>
              <a:gs pos="100000">
                <a:srgbClr val="97978E"/>
              </a:gs>
            </a:gsLst>
            <a:lin ang="81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  <p:sp>
        <p:nvSpPr>
          <p:cNvPr id="20527" name="AutoShape 158" descr="image002"/>
          <p:cNvSpPr>
            <a:spLocks noChangeAspect="1" noChangeArrowheads="1"/>
          </p:cNvSpPr>
          <p:nvPr/>
        </p:nvSpPr>
        <p:spPr bwMode="auto">
          <a:xfrm>
            <a:off x="2667000" y="457200"/>
            <a:ext cx="38766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20539" name="Rectangle 14"/>
          <p:cNvSpPr>
            <a:spLocks noChangeArrowheads="1"/>
          </p:cNvSpPr>
          <p:nvPr/>
        </p:nvSpPr>
        <p:spPr bwMode="auto">
          <a:xfrm>
            <a:off x="1627786" y="1259000"/>
            <a:ext cx="972000" cy="90000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r>
              <a:rPr kumimoji="0" lang="zh-TW" altLang="en-US" dirty="0">
                <a:solidFill>
                  <a:srgbClr val="000000"/>
                </a:solidFill>
                <a:latin typeface="華康明體 Std W9" pitchFamily="18" charset="-120"/>
              </a:rPr>
              <a:t>平鎮</a:t>
            </a:r>
            <a:r>
              <a:rPr kumimoji="0" lang="en-US" altLang="zh-TW" dirty="0" smtClean="0">
                <a:solidFill>
                  <a:srgbClr val="000000"/>
                </a:solidFill>
                <a:latin typeface="華康明體 Std W9" pitchFamily="18" charset="-120"/>
              </a:rPr>
              <a:t>1</a:t>
            </a:r>
            <a:r>
              <a:rPr kumimoji="0" lang="zh-TW" altLang="en-US" dirty="0" smtClean="0">
                <a:solidFill>
                  <a:srgbClr val="000000"/>
                </a:solidFill>
                <a:latin typeface="華康明體 Std W9" pitchFamily="18" charset="-120"/>
              </a:rPr>
              <a:t>號</a:t>
            </a:r>
            <a:endParaRPr kumimoji="0" lang="zh-TW" altLang="en-US" dirty="0">
              <a:solidFill>
                <a:srgbClr val="000000"/>
              </a:solidFill>
              <a:latin typeface="華康明體 Std W9" pitchFamily="18" charset="-120"/>
            </a:endParaRP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8001000" y="2057400"/>
            <a:ext cx="972000" cy="90000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 smtClean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r>
              <a:rPr kumimoji="0" lang="zh-TW" altLang="en-US" dirty="0" smtClean="0">
                <a:solidFill>
                  <a:srgbClr val="000000"/>
                </a:solidFill>
                <a:latin typeface="華康明體 Std W9" pitchFamily="18" charset="-120"/>
              </a:rPr>
              <a:t>博嘉安居</a:t>
            </a: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</p:txBody>
      </p:sp>
      <p:sp>
        <p:nvSpPr>
          <p:cNvPr id="52" name="Rectangle 65"/>
          <p:cNvSpPr>
            <a:spLocks noChangeArrowheads="1"/>
          </p:cNvSpPr>
          <p:nvPr/>
        </p:nvSpPr>
        <p:spPr bwMode="auto">
          <a:xfrm>
            <a:off x="8012964" y="3041586"/>
            <a:ext cx="972000" cy="90000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 smtClean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福星公宅</a:t>
            </a:r>
            <a:endParaRPr kumimoji="0" lang="zh-TW" altLang="en-US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84" y="3111500"/>
            <a:ext cx="6682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14"/>
          <p:cNvSpPr>
            <a:spLocks noChangeArrowheads="1"/>
          </p:cNvSpPr>
          <p:nvPr/>
        </p:nvSpPr>
        <p:spPr bwMode="auto">
          <a:xfrm>
            <a:off x="2679700" y="1246375"/>
            <a:ext cx="972000" cy="90000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r>
              <a:rPr kumimoji="0" lang="zh-TW" altLang="en-US" dirty="0" smtClean="0">
                <a:solidFill>
                  <a:srgbClr val="000000"/>
                </a:solidFill>
                <a:latin typeface="華康明體 Std W9" pitchFamily="18" charset="-120"/>
              </a:rPr>
              <a:t>楊梅</a:t>
            </a:r>
            <a:r>
              <a:rPr kumimoji="0" lang="en-US" altLang="zh-TW" dirty="0" smtClean="0">
                <a:solidFill>
                  <a:srgbClr val="000000"/>
                </a:solidFill>
                <a:latin typeface="華康明體 Std W9" pitchFamily="18" charset="-120"/>
              </a:rPr>
              <a:t>1</a:t>
            </a:r>
            <a:r>
              <a:rPr kumimoji="0" lang="zh-TW" altLang="en-US" dirty="0" smtClean="0">
                <a:solidFill>
                  <a:srgbClr val="000000"/>
                </a:solidFill>
                <a:latin typeface="華康明體 Std W9" pitchFamily="18" charset="-120"/>
              </a:rPr>
              <a:t>號</a:t>
            </a:r>
            <a:endParaRPr kumimoji="0" lang="zh-TW" altLang="en-US" dirty="0">
              <a:solidFill>
                <a:srgbClr val="000000"/>
              </a:solidFill>
              <a:latin typeface="華康明體 Std W9" pitchFamily="18" charset="-120"/>
            </a:endParaRPr>
          </a:p>
        </p:txBody>
      </p:sp>
      <p:sp>
        <p:nvSpPr>
          <p:cNvPr id="9" name="矩形圖說文字 136"/>
          <p:cNvSpPr>
            <a:spLocks noChangeArrowheads="1"/>
          </p:cNvSpPr>
          <p:nvPr/>
        </p:nvSpPr>
        <p:spPr bwMode="auto">
          <a:xfrm>
            <a:off x="3665538" y="1206500"/>
            <a:ext cx="76200" cy="952500"/>
          </a:xfrm>
          <a:prstGeom prst="wedgeRectCallout">
            <a:avLst>
              <a:gd name="adj1" fmla="val -22917"/>
              <a:gd name="adj2" fmla="val -9417"/>
            </a:avLst>
          </a:prstGeom>
          <a:gradFill rotWithShape="1">
            <a:gsLst>
              <a:gs pos="0">
                <a:srgbClr val="000000"/>
              </a:gs>
              <a:gs pos="21001">
                <a:srgbClr val="000000"/>
              </a:gs>
              <a:gs pos="100000">
                <a:srgbClr val="97978E"/>
              </a:gs>
            </a:gsLst>
            <a:lin ang="81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5" t="13812" r="28585" b="2700"/>
          <a:stretch/>
        </p:blipFill>
        <p:spPr bwMode="auto">
          <a:xfrm>
            <a:off x="2897576" y="1322036"/>
            <a:ext cx="576000" cy="57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xmlns="" id="{E61F1FF9-3B92-4636-9F02-EB67938CD4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20" y="1321403"/>
            <a:ext cx="474884" cy="633179"/>
          </a:xfrm>
          <a:prstGeom prst="rect">
            <a:avLst/>
          </a:prstGeom>
        </p:spPr>
      </p:pic>
      <p:sp>
        <p:nvSpPr>
          <p:cNvPr id="46" name="文字方塊 59"/>
          <p:cNvSpPr txBox="1">
            <a:spLocks noChangeArrowheads="1"/>
          </p:cNvSpPr>
          <p:nvPr/>
        </p:nvSpPr>
        <p:spPr bwMode="auto">
          <a:xfrm>
            <a:off x="3498850" y="41910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華康明體 Std W9" pitchFamily="18" charset="-120"/>
              </a:rPr>
              <a:t>台南</a:t>
            </a: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2380800" y="3733800"/>
            <a:ext cx="972000" cy="9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algn="ctr">
            <a:solidFill>
              <a:schemeClr val="tx2">
                <a:lumMod val="65000"/>
              </a:schemeClr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台積南科</a:t>
            </a:r>
          </a:p>
        </p:txBody>
      </p:sp>
      <p:sp>
        <p:nvSpPr>
          <p:cNvPr id="45" name="矩形圖說文字 131"/>
          <p:cNvSpPr>
            <a:spLocks noChangeArrowheads="1"/>
          </p:cNvSpPr>
          <p:nvPr/>
        </p:nvSpPr>
        <p:spPr bwMode="auto">
          <a:xfrm>
            <a:off x="3352800" y="3733800"/>
            <a:ext cx="76200" cy="914400"/>
          </a:xfrm>
          <a:prstGeom prst="wedgeRectCallout">
            <a:avLst>
              <a:gd name="adj1" fmla="val 298643"/>
              <a:gd name="adj2" fmla="val 42610"/>
            </a:avLst>
          </a:prstGeom>
          <a:gradFill rotWithShape="1">
            <a:gsLst>
              <a:gs pos="0">
                <a:srgbClr val="000000"/>
              </a:gs>
              <a:gs pos="21001">
                <a:srgbClr val="000000"/>
              </a:gs>
              <a:gs pos="100000">
                <a:srgbClr val="97978E"/>
              </a:gs>
            </a:gsLst>
            <a:lin ang="81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0"/>
          <a:stretch/>
        </p:blipFill>
        <p:spPr bwMode="auto">
          <a:xfrm>
            <a:off x="2442421" y="3804613"/>
            <a:ext cx="857548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65"/>
          <p:cNvSpPr>
            <a:spLocks noChangeAspect="1" noChangeArrowheads="1"/>
          </p:cNvSpPr>
          <p:nvPr/>
        </p:nvSpPr>
        <p:spPr bwMode="auto">
          <a:xfrm>
            <a:off x="6858450" y="2077477"/>
            <a:ext cx="971550" cy="900112"/>
          </a:xfrm>
          <a:prstGeom prst="rect">
            <a:avLst/>
          </a:prstGeom>
          <a:solidFill>
            <a:srgbClr val="99CCFF"/>
          </a:solidFill>
          <a:ln w="9525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endParaRPr kumimoji="0" lang="en-US" altLang="zh-TW" sz="5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r>
              <a:rPr kumimoji="0" lang="zh-TW" altLang="en-US" sz="1200" dirty="0" smtClean="0">
                <a:solidFill>
                  <a:srgbClr val="000000"/>
                </a:solidFill>
                <a:latin typeface="+mn-ea"/>
                <a:ea typeface="+mn-ea"/>
                <a:cs typeface="華康魏碑體" pitchFamily="65" charset="-120"/>
              </a:rPr>
              <a:t>國泰豐年</a:t>
            </a:r>
            <a:endParaRPr kumimoji="0" lang="zh-TW" altLang="en-US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</p:txBody>
      </p:sp>
      <p:pic>
        <p:nvPicPr>
          <p:cNvPr id="8" name="Picture 3" descr="D:\101763文件\公共事務室\企業社會責任報告書\2019 CSR Report\報告書圖片素材\工程意象圖(外觀透視圖)\國泰豐年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79" y="2141827"/>
            <a:ext cx="479974" cy="5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字方塊 58"/>
          <p:cNvSpPr txBox="1">
            <a:spLocks noChangeArrowheads="1"/>
          </p:cNvSpPr>
          <p:nvPr/>
        </p:nvSpPr>
        <p:spPr bwMode="auto">
          <a:xfrm>
            <a:off x="4217319" y="2257145"/>
            <a:ext cx="74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latin typeface="華康明體 Std W9" pitchFamily="18" charset="-120"/>
              </a:rPr>
              <a:t>苗栗</a:t>
            </a:r>
            <a:endParaRPr lang="zh-TW" altLang="en-US" sz="1800" dirty="0">
              <a:latin typeface="華康明體 Std W9" pitchFamily="18" charset="-120"/>
            </a:endParaRPr>
          </a:p>
        </p:txBody>
      </p:sp>
      <p:sp>
        <p:nvSpPr>
          <p:cNvPr id="64" name="矩形圖說文字 137"/>
          <p:cNvSpPr>
            <a:spLocks noChangeArrowheads="1"/>
          </p:cNvSpPr>
          <p:nvPr/>
        </p:nvSpPr>
        <p:spPr bwMode="auto">
          <a:xfrm>
            <a:off x="3375732" y="2500200"/>
            <a:ext cx="80962" cy="914400"/>
          </a:xfrm>
          <a:prstGeom prst="wedgeRectCallout">
            <a:avLst>
              <a:gd name="adj1" fmla="val 1135224"/>
              <a:gd name="adj2" fmla="val -42268"/>
            </a:avLst>
          </a:prstGeom>
          <a:gradFill rotWithShape="1">
            <a:gsLst>
              <a:gs pos="0">
                <a:srgbClr val="000000"/>
              </a:gs>
              <a:gs pos="21001">
                <a:srgbClr val="000000"/>
              </a:gs>
              <a:gs pos="100000">
                <a:srgbClr val="97978E"/>
              </a:gs>
            </a:gsLst>
            <a:lin ang="81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392832" y="2500928"/>
            <a:ext cx="972000" cy="9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algn="ctr">
            <a:solidFill>
              <a:schemeClr val="tx2">
                <a:lumMod val="65000"/>
              </a:schemeClr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 smtClean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承鼎竹南</a:t>
            </a:r>
            <a:endParaRPr kumimoji="0" lang="zh-TW" altLang="en-US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</p:txBody>
      </p:sp>
      <p:pic>
        <p:nvPicPr>
          <p:cNvPr id="2050" name="Picture 2" descr="D:\101763文件\公共事務室\活動照片\承鼎竹南意象圖\承鼎竹南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r="21561"/>
          <a:stretch/>
        </p:blipFill>
        <p:spPr bwMode="auto">
          <a:xfrm>
            <a:off x="2530977" y="2567946"/>
            <a:ext cx="67154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5"/>
          <p:cNvSpPr>
            <a:spLocks noChangeArrowheads="1"/>
          </p:cNvSpPr>
          <p:nvPr/>
        </p:nvSpPr>
        <p:spPr bwMode="auto">
          <a:xfrm>
            <a:off x="2427516" y="4953000"/>
            <a:ext cx="972000" cy="90000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 smtClean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左營社宅</a:t>
            </a:r>
            <a:endParaRPr kumimoji="0" lang="zh-TW" altLang="en-US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</p:txBody>
      </p:sp>
      <p:pic>
        <p:nvPicPr>
          <p:cNvPr id="68" name="圖片 6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283" y="5014799"/>
            <a:ext cx="785800" cy="612000"/>
          </a:xfrm>
          <a:prstGeom prst="rect">
            <a:avLst/>
          </a:prstGeom>
        </p:spPr>
      </p:pic>
      <p:sp>
        <p:nvSpPr>
          <p:cNvPr id="71" name="Rectangle 65"/>
          <p:cNvSpPr>
            <a:spLocks noChangeArrowheads="1"/>
          </p:cNvSpPr>
          <p:nvPr/>
        </p:nvSpPr>
        <p:spPr bwMode="auto">
          <a:xfrm>
            <a:off x="6858000" y="5171304"/>
            <a:ext cx="972000" cy="900000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 smtClean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南港國際</a:t>
            </a:r>
            <a:endParaRPr kumimoji="0" lang="en-US" altLang="zh-TW" sz="1200" dirty="0" smtClean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en-US" altLang="zh-TW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kumimoji="0" lang="zh-TW" altLang="en-US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連續壁工程</a:t>
            </a:r>
            <a:r>
              <a:rPr kumimoji="0" lang="en-US" altLang="zh-TW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)</a:t>
            </a:r>
            <a:endParaRPr kumimoji="0" lang="zh-TW" altLang="en-US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zh-TW" altLang="en-US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</p:txBody>
      </p:sp>
      <p:sp>
        <p:nvSpPr>
          <p:cNvPr id="51" name="Rectangle 65"/>
          <p:cNvSpPr>
            <a:spLocks noChangeArrowheads="1"/>
          </p:cNvSpPr>
          <p:nvPr/>
        </p:nvSpPr>
        <p:spPr bwMode="auto">
          <a:xfrm>
            <a:off x="6858000" y="1066800"/>
            <a:ext cx="972000" cy="900000"/>
          </a:xfrm>
          <a:prstGeom prst="rect">
            <a:avLst/>
          </a:prstGeom>
          <a:solidFill>
            <a:srgbClr val="99CCFF"/>
          </a:solidFill>
          <a:ln w="9525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 smtClean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國泰悠境</a:t>
            </a:r>
            <a:endParaRPr kumimoji="0" lang="zh-TW" altLang="en-US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</p:txBody>
      </p:sp>
      <p:pic>
        <p:nvPicPr>
          <p:cNvPr id="12" name="Picture 3" descr="D:\101763文件\公共事務室\活動照片\工程意象圖\國泰悠境背面日景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4" t="19437" r="28576" b="5635"/>
          <a:stretch/>
        </p:blipFill>
        <p:spPr bwMode="auto">
          <a:xfrm>
            <a:off x="7021286" y="1118995"/>
            <a:ext cx="62316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5"/>
          <p:cNvSpPr>
            <a:spLocks noChangeArrowheads="1"/>
          </p:cNvSpPr>
          <p:nvPr/>
        </p:nvSpPr>
        <p:spPr bwMode="auto">
          <a:xfrm>
            <a:off x="6847091" y="4114799"/>
            <a:ext cx="972000" cy="900000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國泰北大</a:t>
            </a: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en-US" altLang="zh-TW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(</a:t>
            </a:r>
            <a:r>
              <a:rPr kumimoji="0" lang="zh-TW" altLang="en-US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連續壁工程</a:t>
            </a:r>
            <a:r>
              <a:rPr kumimoji="0" lang="en-US" altLang="zh-TW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)</a:t>
            </a:r>
            <a:endParaRPr kumimoji="0" lang="zh-TW" altLang="en-US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</p:txBody>
      </p:sp>
      <p:sp>
        <p:nvSpPr>
          <p:cNvPr id="53" name="Rectangle 14"/>
          <p:cNvSpPr>
            <a:spLocks noChangeArrowheads="1"/>
          </p:cNvSpPr>
          <p:nvPr/>
        </p:nvSpPr>
        <p:spPr bwMode="auto">
          <a:xfrm>
            <a:off x="8001000" y="1054583"/>
            <a:ext cx="972000" cy="90000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r>
              <a:rPr kumimoji="0" lang="zh-TW" altLang="en-US" dirty="0" smtClean="0">
                <a:solidFill>
                  <a:srgbClr val="000000"/>
                </a:solidFill>
                <a:latin typeface="華康明體 Std W9" pitchFamily="18" charset="-120"/>
              </a:rPr>
              <a:t>頂福安居</a:t>
            </a:r>
            <a:endParaRPr kumimoji="0" lang="zh-TW" altLang="en-US" dirty="0">
              <a:solidFill>
                <a:srgbClr val="000000"/>
              </a:solidFill>
              <a:latin typeface="華康明體 Std W9" pitchFamily="18" charset="-120"/>
            </a:endParaRPr>
          </a:p>
        </p:txBody>
      </p:sp>
      <p:pic>
        <p:nvPicPr>
          <p:cNvPr id="1026" name="Picture 2" descr="D:\101763文件\公共事務室\活動照片\工程意象圖\土城頂福案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1405" r="27411" b="3925"/>
          <a:stretch/>
        </p:blipFill>
        <p:spPr bwMode="auto">
          <a:xfrm>
            <a:off x="8119752" y="1120920"/>
            <a:ext cx="737993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65"/>
          <p:cNvSpPr>
            <a:spLocks noChangeAspect="1" noChangeArrowheads="1"/>
          </p:cNvSpPr>
          <p:nvPr/>
        </p:nvSpPr>
        <p:spPr bwMode="auto">
          <a:xfrm>
            <a:off x="7983431" y="5171192"/>
            <a:ext cx="971550" cy="900112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1200" dirty="0">
              <a:solidFill>
                <a:srgbClr val="000000"/>
              </a:solidFill>
              <a:latin typeface="華康明體 Std W9" pitchFamily="18" charset="-120"/>
              <a:ea typeface="華康明體 Std W9" pitchFamily="18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zh-TW" altLang="en-US" sz="1200" dirty="0" smtClean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力行</a:t>
            </a:r>
            <a:r>
              <a:rPr kumimoji="0" lang="zh-TW" altLang="en-US" sz="1200" dirty="0">
                <a:solidFill>
                  <a:srgbClr val="000000"/>
                </a:solidFill>
                <a:latin typeface="華康明體 Std W9" pitchFamily="18" charset="-120"/>
                <a:ea typeface="華康明體 Std W9" pitchFamily="18" charset="-120"/>
              </a:rPr>
              <a:t>社宅</a:t>
            </a: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8001000" y="4114799"/>
            <a:ext cx="972000" cy="90000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2D05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Wingdings" pitchFamily="2" charset="2"/>
              <a:defRPr kumimoji="1" sz="1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華康明體 Std W9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endParaRPr kumimoji="0" lang="en-US" altLang="zh-TW" dirty="0" smtClean="0">
              <a:solidFill>
                <a:srgbClr val="000000"/>
              </a:solidFill>
              <a:latin typeface="華康明體 Std W9" pitchFamily="18" charset="-120"/>
            </a:endParaRPr>
          </a:p>
          <a:p>
            <a:pPr algn="ctr" eaLnBrk="1" hangingPunct="1">
              <a:buFontTx/>
              <a:buNone/>
            </a:pPr>
            <a:r>
              <a:rPr kumimoji="0" lang="zh-TW" altLang="en-US" dirty="0" smtClean="0">
                <a:solidFill>
                  <a:srgbClr val="000000"/>
                </a:solidFill>
                <a:latin typeface="華康明體 Std W9" pitchFamily="18" charset="-120"/>
              </a:rPr>
              <a:t>金華</a:t>
            </a:r>
            <a:r>
              <a:rPr kumimoji="0" lang="zh-TW" altLang="en-US" dirty="0">
                <a:solidFill>
                  <a:srgbClr val="000000"/>
                </a:solidFill>
                <a:latin typeface="華康明體 Std W9" pitchFamily="18" charset="-120"/>
              </a:rPr>
              <a:t>社宅</a:t>
            </a:r>
            <a:endParaRPr kumimoji="0" lang="en-US" altLang="zh-TW" dirty="0">
              <a:solidFill>
                <a:srgbClr val="000000"/>
              </a:solidFill>
              <a:latin typeface="華康明體 Std W9" pitchFamily="18" charset="-120"/>
            </a:endParaRPr>
          </a:p>
        </p:txBody>
      </p:sp>
      <p:sp>
        <p:nvSpPr>
          <p:cNvPr id="70" name="Rectangle 65"/>
          <p:cNvSpPr>
            <a:spLocks noChangeArrowheads="1"/>
          </p:cNvSpPr>
          <p:nvPr/>
        </p:nvSpPr>
        <p:spPr bwMode="auto">
          <a:xfrm>
            <a:off x="1198561" y="3733800"/>
            <a:ext cx="972000" cy="900000"/>
          </a:xfrm>
          <a:prstGeom prst="rect">
            <a:avLst/>
          </a:prstGeom>
          <a:solidFill>
            <a:srgbClr val="99CCFF"/>
          </a:solidFill>
          <a:ln w="9525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/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/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/>
            <a:endParaRPr kumimoji="0" lang="en-US" altLang="zh-TW" sz="1200" dirty="0" smtClean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/>
            <a:r>
              <a:rPr kumimoji="0" lang="zh-TW" altLang="en-US" sz="1200" dirty="0" smtClean="0">
                <a:solidFill>
                  <a:srgbClr val="000000"/>
                </a:solidFill>
                <a:latin typeface="+mn-ea"/>
                <a:ea typeface="+mn-ea"/>
                <a:cs typeface="華康魏碑體" pitchFamily="65" charset="-120"/>
              </a:rPr>
              <a:t>國泰</a:t>
            </a:r>
            <a:r>
              <a:rPr kumimoji="0" lang="zh-TW" altLang="en-US" sz="1200" dirty="0">
                <a:solidFill>
                  <a:srgbClr val="000000"/>
                </a:solidFill>
                <a:latin typeface="+mn-ea"/>
                <a:ea typeface="+mn-ea"/>
                <a:cs typeface="華康魏碑體" pitchFamily="65" charset="-120"/>
              </a:rPr>
              <a:t>磐耘</a:t>
            </a:r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20" y="3782949"/>
            <a:ext cx="364882" cy="64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65"/>
          <p:cNvSpPr>
            <a:spLocks noChangeAspect="1" noChangeArrowheads="1"/>
          </p:cNvSpPr>
          <p:nvPr/>
        </p:nvSpPr>
        <p:spPr bwMode="auto">
          <a:xfrm>
            <a:off x="6847091" y="3041586"/>
            <a:ext cx="971550" cy="900112"/>
          </a:xfrm>
          <a:prstGeom prst="rect">
            <a:avLst/>
          </a:prstGeom>
          <a:solidFill>
            <a:srgbClr val="99CCFF"/>
          </a:solidFill>
          <a:ln w="9525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endParaRPr kumimoji="0" lang="en-US" altLang="zh-TW" sz="12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endParaRPr kumimoji="0" lang="en-US" altLang="zh-TW" sz="500" dirty="0">
              <a:solidFill>
                <a:srgbClr val="000000"/>
              </a:solidFill>
              <a:latin typeface="+mn-ea"/>
              <a:ea typeface="+mn-ea"/>
              <a:cs typeface="華康魏碑體" pitchFamily="65" charset="-120"/>
            </a:endParaRPr>
          </a:p>
          <a:p>
            <a:pPr algn="ctr">
              <a:defRPr/>
            </a:pPr>
            <a:r>
              <a:rPr kumimoji="0" lang="zh-TW" altLang="en-US" sz="1200" dirty="0">
                <a:solidFill>
                  <a:srgbClr val="000000"/>
                </a:solidFill>
                <a:latin typeface="+mj-ea"/>
                <a:ea typeface="+mj-ea"/>
                <a:cs typeface="華康魏碑體" pitchFamily="65" charset="-120"/>
              </a:rPr>
              <a:t>心仝</a:t>
            </a:r>
            <a:r>
              <a:rPr kumimoji="0" lang="zh-TW" altLang="en-US" sz="1200" dirty="0" smtClean="0">
                <a:solidFill>
                  <a:srgbClr val="000000"/>
                </a:solidFill>
                <a:latin typeface="+mj-ea"/>
                <a:ea typeface="+mj-ea"/>
                <a:cs typeface="華康魏碑體" pitchFamily="65" charset="-120"/>
              </a:rPr>
              <a:t>聚</a:t>
            </a:r>
            <a:endParaRPr kumimoji="0" lang="en-US" altLang="zh-TW" sz="1200" dirty="0">
              <a:solidFill>
                <a:srgbClr val="000000"/>
              </a:solidFill>
              <a:latin typeface="+mj-ea"/>
              <a:ea typeface="+mj-ea"/>
              <a:cs typeface="華康魏碑體" pitchFamily="65" charset="-120"/>
            </a:endParaRPr>
          </a:p>
        </p:txBody>
      </p:sp>
      <p:pic>
        <p:nvPicPr>
          <p:cNvPr id="6" name="Picture 2" descr="image0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79" y="3096687"/>
            <a:ext cx="564670" cy="60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00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303" y="4191000"/>
            <a:ext cx="890569" cy="56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image00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355" y="5226576"/>
            <a:ext cx="566645" cy="64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image00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94" y="2211756"/>
            <a:ext cx="833308" cy="46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634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600704277"/>
              </p:ext>
            </p:extLst>
          </p:nvPr>
        </p:nvGraphicFramePr>
        <p:xfrm>
          <a:off x="1475656" y="1700808"/>
          <a:ext cx="609600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756192" y="2156606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1.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128107" y="3152085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2.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52615" y="4149080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3.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51055" y="5120809"/>
            <a:ext cx="4539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4.</a:t>
            </a:r>
            <a:endParaRPr lang="zh-TW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華康明體 Std W9" pitchFamily="18" charset="-120"/>
            </a:endParaRPr>
          </a:p>
        </p:txBody>
      </p:sp>
      <p:sp>
        <p:nvSpPr>
          <p:cNvPr id="10" name="副標題 1">
            <a:extLst>
              <a:ext uri="{FF2B5EF4-FFF2-40B4-BE49-F238E27FC236}">
                <a16:creationId xmlns:a16="http://schemas.microsoft.com/office/drawing/2014/main" xmlns="" id="{6AC8803A-EBB8-5BFC-BA65-23793817D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312934"/>
            <a:ext cx="5472286" cy="667794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zh-TW" altLang="en-US" sz="3200" dirty="0"/>
              <a:t>說明大綱</a:t>
            </a:r>
          </a:p>
        </p:txBody>
      </p:sp>
      <p:pic>
        <p:nvPicPr>
          <p:cNvPr id="4" name="圖片 3" descr="影片膠捲堆疊">
            <a:hlinkClick r:id="rId7" action="ppaction://hlinkfile"/>
            <a:extLst>
              <a:ext uri="{FF2B5EF4-FFF2-40B4-BE49-F238E27FC236}">
                <a16:creationId xmlns:a16="http://schemas.microsoft.com/office/drawing/2014/main" xmlns="" id="{A72B9445-43CA-F8AF-1F6C-AE10CE0BC9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2059" b="6131"/>
          <a:stretch/>
        </p:blipFill>
        <p:spPr>
          <a:xfrm>
            <a:off x="7526143" y="3067859"/>
            <a:ext cx="898830" cy="5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6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4294967295"/>
          </p:nvPr>
        </p:nvSpPr>
        <p:spPr>
          <a:xfrm>
            <a:off x="323528" y="332656"/>
            <a:ext cx="4242690" cy="622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我們的</a:t>
            </a:r>
            <a:r>
              <a:rPr lang="zh-TW" altLang="en-US" sz="2800" dirty="0">
                <a:solidFill>
                  <a:schemeClr val="bg1"/>
                </a:solidFill>
                <a:latin typeface="華康明體 Std W9" pitchFamily="18" charset="-120"/>
                <a:ea typeface="華康明體 Std W9" pitchFamily="18" charset="-120"/>
              </a:rPr>
              <a:t>願景宣言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1" descr="\\192.168.100.85\公共事務室共用\01_Internal Communication\建國內部活動\20150515 2015年建國工程 願景宣言 大募集\20150721 願景宣言 FINAL\建國工程 2015 願景宣言_書法版(s).gif">
            <a:extLst>
              <a:ext uri="{FF2B5EF4-FFF2-40B4-BE49-F238E27FC236}">
                <a16:creationId xmlns:a16="http://schemas.microsoft.com/office/drawing/2014/main" xmlns="" id="{27F33209-A0B4-CAE2-7DB7-D7D85561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827157" cy="227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7C757D49-E35A-40C5-AABC-EF25213B1D93}"/>
              </a:ext>
            </a:extLst>
          </p:cNvPr>
          <p:cNvSpPr txBox="1">
            <a:spLocks noChangeArrowheads="1"/>
          </p:cNvSpPr>
          <p:nvPr/>
        </p:nvSpPr>
        <p:spPr>
          <a:xfrm>
            <a:off x="787725" y="3934742"/>
            <a:ext cx="7556985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華康明體 Std W9" pitchFamily="18" charset="-120"/>
                <a:ea typeface="華康明體 Std W9" pitchFamily="18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華康明體 Std W9" pitchFamily="18" charset="-120"/>
                <a:ea typeface="華康明體 Std W9" pitchFamily="18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華康明體 Std W9" pitchFamily="18" charset="-120"/>
                <a:ea typeface="華康明體 Std W9" pitchFamily="18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華康明體 Std W9" pitchFamily="18" charset="-120"/>
                <a:ea typeface="華康明體 Std W9" pitchFamily="18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華康明體 Std W9" pitchFamily="18" charset="-120"/>
                <a:ea typeface="華康明體 Std W9" pitchFamily="18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268288">
              <a:spcBef>
                <a:spcPts val="600"/>
              </a:spcBef>
              <a:buFont typeface="Wingdings" pitchFamily="2" charset="2"/>
              <a:buChar char="n"/>
              <a:defRPr/>
            </a:pPr>
            <a:endParaRPr lang="en-US" altLang="zh-TW" sz="400" dirty="0">
              <a:latin typeface="Adobe Garamond Pro Bold" pitchFamily="18" charset="0"/>
            </a:endParaRPr>
          </a:p>
          <a:p>
            <a:pPr marL="269875" indent="-269875">
              <a:lnSpc>
                <a:spcPts val="3000"/>
              </a:lnSpc>
              <a:spcBef>
                <a:spcPts val="600"/>
              </a:spcBef>
              <a:buFont typeface="Wingdings" pitchFamily="2" charset="2"/>
              <a:buChar char="n"/>
              <a:tabLst>
                <a:tab pos="269875" algn="l"/>
              </a:tabLst>
              <a:defRPr/>
            </a:pPr>
            <a:r>
              <a:rPr lang="zh-TW" altLang="zh-TW" sz="2000" dirty="0"/>
              <a:t>新世代營建策略</a:t>
            </a:r>
            <a:r>
              <a:rPr lang="en-US" altLang="zh-TW" sz="2000" dirty="0"/>
              <a:t>(</a:t>
            </a:r>
            <a:r>
              <a:rPr lang="zh-TW" altLang="zh-TW" sz="2000" dirty="0"/>
              <a:t>營建</a:t>
            </a:r>
            <a:r>
              <a:rPr lang="en-US" altLang="zh-TW" sz="2000" dirty="0">
                <a:latin typeface="Adobe Garamond Pro Bold"/>
              </a:rPr>
              <a:t>4.0</a:t>
            </a:r>
            <a:r>
              <a:rPr lang="zh-TW" altLang="zh-TW" sz="2000" dirty="0"/>
              <a:t>階段</a:t>
            </a:r>
            <a:r>
              <a:rPr lang="en-US" altLang="zh-TW" sz="2000" dirty="0"/>
              <a:t>)</a:t>
            </a:r>
            <a:endParaRPr lang="zh-TW" altLang="en-US" sz="2000" dirty="0">
              <a:latin typeface="Adobe Garamond Pro Bold" pitchFamily="18" charset="0"/>
            </a:endParaRPr>
          </a:p>
          <a:p>
            <a:pPr marL="447675" indent="-269875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000" dirty="0">
                <a:latin typeface="Adobe Garamond Pro Bold" pitchFamily="18" charset="0"/>
              </a:rPr>
              <a:t>以科技化、電子化、自動化與差異化來提升營建核心競爭力</a:t>
            </a:r>
            <a:endParaRPr lang="en-US" altLang="zh-TW" sz="2000" dirty="0">
              <a:latin typeface="Adobe Garamond Pro Bold" pitchFamily="18" charset="0"/>
            </a:endParaRPr>
          </a:p>
          <a:p>
            <a:pPr marL="447675" indent="-269875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000" dirty="0">
                <a:latin typeface="Adobe Garamond Pro Bold" pitchFamily="18" charset="0"/>
              </a:rPr>
              <a:t>進行專利申請，自</a:t>
            </a:r>
            <a:r>
              <a:rPr lang="en-US" altLang="zh-TW" sz="2000" dirty="0">
                <a:latin typeface="Adobe Garamond Pro Bold" pitchFamily="18" charset="0"/>
              </a:rPr>
              <a:t>2016</a:t>
            </a:r>
            <a:r>
              <a:rPr lang="zh-TW" altLang="en-US" sz="2000" dirty="0">
                <a:latin typeface="Adobe Garamond Pro Bold" pitchFamily="18" charset="0"/>
              </a:rPr>
              <a:t>年起已申請通過及公告專利</a:t>
            </a:r>
            <a:r>
              <a:rPr lang="en-US" altLang="zh-TW" sz="2000" dirty="0">
                <a:latin typeface="Adobe Garamond Pro Bold" pitchFamily="18" charset="0"/>
              </a:rPr>
              <a:t>23</a:t>
            </a:r>
            <a:r>
              <a:rPr lang="zh-TW" altLang="en-US" sz="2000" dirty="0">
                <a:latin typeface="Adobe Garamond Pro Bold" pitchFamily="18" charset="0"/>
              </a:rPr>
              <a:t>件</a:t>
            </a:r>
            <a:endParaRPr lang="en-US" altLang="zh-TW" sz="1000" dirty="0">
              <a:latin typeface="Adobe Garamond Pro Bold" pitchFamily="18" charset="0"/>
            </a:endParaRPr>
          </a:p>
          <a:p>
            <a:pPr marL="269875" indent="-269875">
              <a:lnSpc>
                <a:spcPts val="3000"/>
              </a:lnSpc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zh-TW" altLang="en-US" sz="2000" dirty="0">
                <a:latin typeface="Adobe Garamond Pro Bold" pitchFamily="18" charset="0"/>
              </a:rPr>
              <a:t>建國工程是一個默默耕耘，穩健成長</a:t>
            </a:r>
            <a:endParaRPr lang="en-US" altLang="zh-TW" sz="2000" dirty="0">
              <a:latin typeface="Adobe Garamond Pro Bold" pitchFamily="18" charset="0"/>
            </a:endParaRPr>
          </a:p>
          <a:p>
            <a:pPr marL="447675" indent="-269875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000" dirty="0">
                <a:latin typeface="Adobe Garamond Pro Bold" pitchFamily="18" charset="0"/>
              </a:rPr>
              <a:t>以實踐企業社會責任為首要任務的上市公司</a:t>
            </a:r>
          </a:p>
        </p:txBody>
      </p:sp>
    </p:spTree>
    <p:extLst>
      <p:ext uri="{BB962C8B-B14F-4D97-AF65-F5344CB8AC3E}">
        <p14:creationId xmlns:p14="http://schemas.microsoft.com/office/powerpoint/2010/main" val="3108409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7650</TotalTime>
  <Words>1670</Words>
  <Application>Microsoft Office PowerPoint</Application>
  <PresentationFormat>如螢幕大小 (4:3)</PresentationFormat>
  <Paragraphs>282</Paragraphs>
  <Slides>21</Slides>
  <Notes>6</Notes>
  <HiddenSlides>1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23" baseType="lpstr">
      <vt:lpstr>Office 佈景主題</vt:lpstr>
      <vt:lpstr>自訂設計</vt:lpstr>
      <vt:lpstr>職涯探索暨學期實習說明會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李美汶</dc:creator>
  <cp:lastModifiedBy>林添鵬</cp:lastModifiedBy>
  <cp:revision>224</cp:revision>
  <cp:lastPrinted>2022-12-07T07:32:45Z</cp:lastPrinted>
  <dcterms:created xsi:type="dcterms:W3CDTF">2016-07-14T09:30:59Z</dcterms:created>
  <dcterms:modified xsi:type="dcterms:W3CDTF">2023-05-02T06:48:38Z</dcterms:modified>
</cp:coreProperties>
</file>